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6"/>
  </p:handoutMasterIdLst>
  <p:sldIdLst>
    <p:sldId id="493" r:id="rId3"/>
    <p:sldId id="260" r:id="rId5"/>
    <p:sldId id="261" r:id="rId6"/>
    <p:sldId id="458" r:id="rId7"/>
    <p:sldId id="1754" r:id="rId8"/>
    <p:sldId id="1797" r:id="rId9"/>
    <p:sldId id="1798" r:id="rId10"/>
    <p:sldId id="1799" r:id="rId11"/>
    <p:sldId id="1800" r:id="rId12"/>
    <p:sldId id="1857" r:id="rId13"/>
    <p:sldId id="1801" r:id="rId14"/>
    <p:sldId id="1807" r:id="rId15"/>
    <p:sldId id="1802" r:id="rId16"/>
    <p:sldId id="1803" r:id="rId17"/>
    <p:sldId id="1805" r:id="rId18"/>
    <p:sldId id="1806" r:id="rId19"/>
    <p:sldId id="1808" r:id="rId20"/>
    <p:sldId id="1855" r:id="rId21"/>
    <p:sldId id="1809" r:id="rId22"/>
    <p:sldId id="1908" r:id="rId23"/>
    <p:sldId id="1909" r:id="rId24"/>
    <p:sldId id="1910" r:id="rId25"/>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89D7BB05-64A2-4040-AB51-A502E57F623C}">
          <p14:sldIdLst>
            <p14:sldId id="493"/>
            <p14:sldId id="260"/>
          </p14:sldIdLst>
        </p14:section>
        <p14:section name="第一节" id="{F0BA135A-C46E-4CED-9B7B-7D4F3B10CF57}">
          <p14:sldIdLst>
            <p14:sldId id="261"/>
            <p14:sldId id="458"/>
            <p14:sldId id="1754"/>
            <p14:sldId id="1797"/>
            <p14:sldId id="1798"/>
            <p14:sldId id="1799"/>
            <p14:sldId id="1800"/>
            <p14:sldId id="1857"/>
            <p14:sldId id="1801"/>
            <p14:sldId id="1807"/>
            <p14:sldId id="1802"/>
            <p14:sldId id="1803"/>
            <p14:sldId id="1805"/>
            <p14:sldId id="1806"/>
            <p14:sldId id="1808"/>
            <p14:sldId id="1855"/>
            <p14:sldId id="1809"/>
            <p14:sldId id="1908"/>
            <p14:sldId id="1909"/>
            <p14:sldId id="1910"/>
          </p14:sldIdLst>
        </p14:section>
        <p14:section name="第二节" id="{C3C78850-4F2D-4164-AAEE-4544118ACCAF}">
          <p14:sldIdLst/>
        </p14:section>
        <p14:section name="第三节" id="{17AB5270-09C1-44DA-AA8C-2493B08006CB}">
          <p14:sldIdLst/>
        </p14:section>
        <p14:section name="第四节" id="{FC8D4104-357A-412B-B41A-3C9FEF9F96A9}">
          <p14:sldIdLst/>
        </p14:section>
        <p14:section name="第五节" id="{7E4E9FD8-7ED9-478E-8E10-3BB298CC936B}">
          <p14:sldIdLst/>
        </p14:section>
        <p14:section name="尾页" id="{1F860913-787D-4012-A143-433E65F41559}">
          <p14:sldIdLst/>
        </p14:section>
        <p14:section name="附加页" id="{3182AAE4-CBDC-4723-A0AE-032FE077E1A3}">
          <p14:sldIdLst/>
        </p14:section>
        <p14:section name="附录页" id="{67C1939B-EEBE-4BC3-9A5C-2E9BF4BA09B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B200"/>
    <a:srgbClr val="503D00"/>
    <a:srgbClr val="FF9900"/>
    <a:srgbClr val="00153E"/>
    <a:srgbClr val="00194C"/>
    <a:srgbClr val="000D26"/>
    <a:srgbClr val="002A7E"/>
    <a:srgbClr val="23457A"/>
    <a:srgbClr val="002B8A"/>
    <a:srgbClr val="DBE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92" autoAdjust="0"/>
    <p:restoredTop sz="94759" autoAdjust="0"/>
  </p:normalViewPr>
  <p:slideViewPr>
    <p:cSldViewPr snapToGrid="0" showGuides="1">
      <p:cViewPr>
        <p:scale>
          <a:sx n="100" d="100"/>
          <a:sy n="100" d="100"/>
        </p:scale>
        <p:origin x="874" y="624"/>
      </p:cViewPr>
      <p:guideLst>
        <p:guide orient="horz" pos="2168"/>
        <p:guide pos="3840"/>
      </p:guideLst>
    </p:cSldViewPr>
  </p:slideViewPr>
  <p:notesTextViewPr>
    <p:cViewPr>
      <p:scale>
        <a:sx n="1" d="1"/>
        <a:sy n="1" d="1"/>
      </p:scale>
      <p:origin x="0" y="0"/>
    </p:cViewPr>
  </p:notesTextViewPr>
  <p:sorterViewPr>
    <p:cViewPr>
      <p:scale>
        <a:sx n="125" d="100"/>
        <a:sy n="125" d="100"/>
      </p:scale>
      <p:origin x="0" y="-850"/>
    </p:cViewPr>
  </p:sorterViewPr>
  <p:notesViewPr>
    <p:cSldViewPr snapToGrid="0">
      <p:cViewPr varScale="1">
        <p:scale>
          <a:sx n="57" d="100"/>
          <a:sy n="57" d="100"/>
        </p:scale>
        <p:origin x="2405" y="43"/>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4.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15D68A-C9EE-4DB2-A6F8-B810BB6A2D8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AE9AA3-FC04-49C0-9E86-4D7EC0F81D7C}"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118E9-E82C-42B0-A109-929B02C3878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A712A-FD8E-4D24-A708-D217C50E19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6" Type="http://schemas.openxmlformats.org/officeDocument/2006/relationships/image" Target="../media/image13.png"/><Relationship Id="rId5" Type="http://schemas.openxmlformats.org/officeDocument/2006/relationships/image" Target="../media/image15.jpeg"/><Relationship Id="rId4" Type="http://schemas.openxmlformats.org/officeDocument/2006/relationships/image" Target="../media/image14.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5.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8" name="图片 87"/>
          <p:cNvPicPr>
            <a:picLocks noChangeAspect="1"/>
          </p:cNvPicPr>
          <p:nvPr userDrawn="1"/>
        </p:nvPicPr>
        <p:blipFill>
          <a:blip r:embed="rId2">
            <a:extLst>
              <a:ext uri="{28A0092B-C50C-407E-A947-70E740481C1C}">
                <a14:useLocalDpi xmlns:a14="http://schemas.microsoft.com/office/drawing/2010/main" val="0"/>
              </a:ext>
            </a:extLst>
          </a:blip>
          <a:srcRect t="10149" b="10149"/>
          <a:stretch>
            <a:fillRect/>
          </a:stretch>
        </p:blipFill>
        <p:spPr>
          <a:xfrm>
            <a:off x="-2" y="-9406"/>
            <a:ext cx="12192000" cy="6478168"/>
          </a:xfrm>
          <a:custGeom>
            <a:avLst/>
            <a:gdLst>
              <a:gd name="connsiteX0" fmla="*/ 0 w 12192000"/>
              <a:gd name="connsiteY0" fmla="*/ 0 h 6478168"/>
              <a:gd name="connsiteX1" fmla="*/ 12192000 w 12192000"/>
              <a:gd name="connsiteY1" fmla="*/ 0 h 6478168"/>
              <a:gd name="connsiteX2" fmla="*/ 12192000 w 12192000"/>
              <a:gd name="connsiteY2" fmla="*/ 6478168 h 6478168"/>
              <a:gd name="connsiteX3" fmla="*/ 11848892 w 12192000"/>
              <a:gd name="connsiteY3" fmla="*/ 6440768 h 6478168"/>
              <a:gd name="connsiteX4" fmla="*/ 6096001 w 12192000"/>
              <a:gd name="connsiteY4" fmla="*/ 6204693 h 6478168"/>
              <a:gd name="connsiteX5" fmla="*/ 343111 w 12192000"/>
              <a:gd name="connsiteY5" fmla="*/ 6440768 h 6478168"/>
              <a:gd name="connsiteX6" fmla="*/ 0 w 12192000"/>
              <a:gd name="connsiteY6" fmla="*/ 6478168 h 64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8">
                <a:moveTo>
                  <a:pt x="0" y="0"/>
                </a:moveTo>
                <a:lnTo>
                  <a:pt x="12192000" y="0"/>
                </a:lnTo>
                <a:lnTo>
                  <a:pt x="12192000" y="6478168"/>
                </a:lnTo>
                <a:lnTo>
                  <a:pt x="11848892" y="6440768"/>
                </a:lnTo>
                <a:cubicBezTo>
                  <a:pt x="10376599" y="6294909"/>
                  <a:pt x="8342645" y="6204693"/>
                  <a:pt x="6096001" y="6204693"/>
                </a:cubicBezTo>
                <a:cubicBezTo>
                  <a:pt x="3849358" y="6204693"/>
                  <a:pt x="1815404" y="6294909"/>
                  <a:pt x="343111" y="6440768"/>
                </a:cubicBezTo>
                <a:lnTo>
                  <a:pt x="0" y="6478168"/>
                </a:lnTo>
                <a:close/>
              </a:path>
            </a:pathLst>
          </a:custGeom>
        </p:spPr>
      </p:pic>
      <p:sp>
        <p:nvSpPr>
          <p:cNvPr id="89" name="任意多边形: 形状 88"/>
          <p:cNvSpPr/>
          <p:nvPr userDrawn="1"/>
        </p:nvSpPr>
        <p:spPr>
          <a:xfrm>
            <a:off x="0" y="0"/>
            <a:ext cx="12192000" cy="6478167"/>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9" name="组合 58"/>
          <p:cNvGrpSpPr/>
          <p:nvPr userDrawn="1"/>
        </p:nvGrpSpPr>
        <p:grpSpPr>
          <a:xfrm>
            <a:off x="4936352" y="6468762"/>
            <a:ext cx="2319296" cy="261610"/>
            <a:chOff x="4936352" y="6468762"/>
            <a:chExt cx="2319296" cy="261610"/>
          </a:xfrm>
        </p:grpSpPr>
        <p:sp>
          <p:nvSpPr>
            <p:cNvPr id="60" name="文本框 59"/>
            <p:cNvSpPr txBox="1"/>
            <p:nvPr userDrawn="1"/>
          </p:nvSpPr>
          <p:spPr>
            <a:xfrm>
              <a:off x="5245451" y="6468762"/>
              <a:ext cx="1701107" cy="261610"/>
            </a:xfrm>
            <a:prstGeom prst="rect">
              <a:avLst/>
            </a:prstGeom>
            <a:noFill/>
          </p:spPr>
          <p:txBody>
            <a:bodyPr wrap="none" rtlCol="0">
              <a:spAutoFit/>
            </a:bodyPr>
            <a:lstStyle/>
            <a:p>
              <a:pPr algn="ctr"/>
              <a:r>
                <a:rPr lang="zh-CN" altLang="en-US" sz="1100" spc="300" dirty="0">
                  <a:solidFill>
                    <a:schemeClr val="tx1"/>
                  </a:solidFill>
                  <a:latin typeface="+mn-ea"/>
                  <a:ea typeface="+mn-ea"/>
                </a:rPr>
                <a:t>公诚勇毅 三实一新</a:t>
              </a:r>
              <a:endParaRPr lang="zh-CN" altLang="en-US" sz="1100" spc="300" dirty="0">
                <a:solidFill>
                  <a:schemeClr val="tx1"/>
                </a:solidFill>
                <a:latin typeface="+mn-ea"/>
                <a:ea typeface="+mn-ea"/>
              </a:endParaRPr>
            </a:p>
          </p:txBody>
        </p:sp>
        <p:grpSp>
          <p:nvGrpSpPr>
            <p:cNvPr id="61" name="组合 60"/>
            <p:cNvGrpSpPr/>
            <p:nvPr userDrawn="1"/>
          </p:nvGrpSpPr>
          <p:grpSpPr>
            <a:xfrm>
              <a:off x="4936352" y="6592514"/>
              <a:ext cx="2319296" cy="0"/>
              <a:chOff x="4913990" y="6592514"/>
              <a:chExt cx="2319296" cy="0"/>
            </a:xfrm>
          </p:grpSpPr>
          <p:cxnSp>
            <p:nvCxnSpPr>
              <p:cNvPr id="62" name="直接连接符 61"/>
              <p:cNvCxnSpPr/>
              <p:nvPr userDrawn="1"/>
            </p:nvCxnSpPr>
            <p:spPr>
              <a:xfrm>
                <a:off x="4913990" y="6592514"/>
                <a:ext cx="2915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a:off x="6941744" y="6592514"/>
                <a:ext cx="2915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0" name="任意多边形: 形状 89"/>
          <p:cNvSpPr/>
          <p:nvPr userDrawn="1"/>
        </p:nvSpPr>
        <p:spPr>
          <a:xfrm>
            <a:off x="91440" y="89076"/>
            <a:ext cx="12009120" cy="6300016"/>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p:cNvSpPr/>
          <p:nvPr userDrawn="1"/>
        </p:nvSpPr>
        <p:spPr>
          <a:xfrm>
            <a:off x="-1" y="2575973"/>
            <a:ext cx="12191999" cy="1706055"/>
          </a:xfrm>
          <a:prstGeom prst="rect">
            <a:avLst/>
          </a:prstGeom>
          <a:solidFill>
            <a:schemeClr val="bg1">
              <a:alpha val="27000"/>
            </a:schemeClr>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31658" y="500663"/>
            <a:ext cx="928683" cy="927349"/>
          </a:xfrm>
          <a:prstGeom prst="rect">
            <a:avLst/>
          </a:prstGeom>
        </p:spPr>
      </p:pic>
      <p:pic>
        <p:nvPicPr>
          <p:cNvPr id="5" name="图片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26527" y="1507682"/>
            <a:ext cx="2938939" cy="55905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一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accent4">
              <a:lumMod val="50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accent4">
              <a:lumMod val="50000"/>
            </a:schemeClr>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495114"/>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userDrawn="1"/>
        </p:nvSpPr>
        <p:spPr>
          <a:xfrm>
            <a:off x="1018572" y="2305298"/>
            <a:ext cx="10154856" cy="280139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018572" y="2418950"/>
            <a:ext cx="10154856" cy="2801394"/>
          </a:xfrm>
          <a:prstGeom prst="rect">
            <a:avLst/>
          </a:prstGeom>
          <a:solidFill>
            <a:schemeClr val="bg2"/>
          </a:solidFill>
          <a:ln>
            <a:noFill/>
          </a:ln>
          <a:effectLst>
            <a:outerShdw blurRad="292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半闭框 54"/>
          <p:cNvSpPr/>
          <p:nvPr userDrawn="1"/>
        </p:nvSpPr>
        <p:spPr>
          <a:xfrm rot="5400000">
            <a:off x="10259028" y="2305298"/>
            <a:ext cx="914400" cy="914400"/>
          </a:xfrm>
          <a:prstGeom prst="halfFrame">
            <a:avLst>
              <a:gd name="adj1" fmla="val 18000"/>
              <a:gd name="adj2" fmla="val 19333"/>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半闭框 56"/>
          <p:cNvSpPr/>
          <p:nvPr userDrawn="1"/>
        </p:nvSpPr>
        <p:spPr>
          <a:xfrm rot="16200000">
            <a:off x="1018572" y="4323148"/>
            <a:ext cx="914400" cy="914400"/>
          </a:xfrm>
          <a:prstGeom prst="halfFrame">
            <a:avLst>
              <a:gd name="adj1" fmla="val 18000"/>
              <a:gd name="adj2" fmla="val 19333"/>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图片占位符 57"/>
          <p:cNvSpPr>
            <a:spLocks noGrp="1"/>
          </p:cNvSpPr>
          <p:nvPr>
            <p:ph type="pic" sz="quarter" idx="13"/>
          </p:nvPr>
        </p:nvSpPr>
        <p:spPr>
          <a:xfrm>
            <a:off x="1400538" y="1875100"/>
            <a:ext cx="3067291" cy="3750197"/>
          </a:xfrm>
          <a:custGeom>
            <a:avLst/>
            <a:gdLst>
              <a:gd name="connsiteX0" fmla="*/ 0 w 3067291"/>
              <a:gd name="connsiteY0" fmla="*/ 0 h 3750197"/>
              <a:gd name="connsiteX1" fmla="*/ 3067291 w 3067291"/>
              <a:gd name="connsiteY1" fmla="*/ 0 h 3750197"/>
              <a:gd name="connsiteX2" fmla="*/ 3067291 w 3067291"/>
              <a:gd name="connsiteY2" fmla="*/ 3750197 h 3750197"/>
              <a:gd name="connsiteX3" fmla="*/ 0 w 3067291"/>
              <a:gd name="connsiteY3" fmla="*/ 3750197 h 3750197"/>
            </a:gdLst>
            <a:ahLst/>
            <a:cxnLst>
              <a:cxn ang="0">
                <a:pos x="connsiteX0" y="connsiteY0"/>
              </a:cxn>
              <a:cxn ang="0">
                <a:pos x="connsiteX1" y="connsiteY1"/>
              </a:cxn>
              <a:cxn ang="0">
                <a:pos x="connsiteX2" y="connsiteY2"/>
              </a:cxn>
              <a:cxn ang="0">
                <a:pos x="connsiteX3" y="connsiteY3"/>
              </a:cxn>
            </a:cxnLst>
            <a:rect l="l" t="t" r="r" b="b"/>
            <a:pathLst>
              <a:path w="3067291" h="3750197">
                <a:moveTo>
                  <a:pt x="0" y="0"/>
                </a:moveTo>
                <a:lnTo>
                  <a:pt x="3067291" y="0"/>
                </a:lnTo>
                <a:lnTo>
                  <a:pt x="3067291" y="3750197"/>
                </a:lnTo>
                <a:lnTo>
                  <a:pt x="0" y="3750197"/>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文本占位符 6"/>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6" name="文本占位符 6"/>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7" name="文本占位符 6"/>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8" name="文本占位符 6"/>
          <p:cNvSpPr>
            <a:spLocks noGrp="1"/>
          </p:cNvSpPr>
          <p:nvPr>
            <p:ph type="body" sz="quarter" idx="17"/>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9" name="文本占位符 6"/>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六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accent4">
              <a:lumMod val="50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accent4">
              <a:lumMod val="50000"/>
            </a:schemeClr>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userDrawn="1"/>
        </p:nvSpPr>
        <p:spPr>
          <a:xfrm>
            <a:off x="0" y="4328452"/>
            <a:ext cx="12192000" cy="2529548"/>
          </a:xfrm>
          <a:custGeom>
            <a:avLst/>
            <a:gdLst>
              <a:gd name="connsiteX0" fmla="*/ 6096000 w 12192000"/>
              <a:gd name="connsiteY0" fmla="*/ 0 h 2529548"/>
              <a:gd name="connsiteX1" fmla="*/ 12136682 w 12192000"/>
              <a:gd name="connsiteY1" fmla="*/ 669550 h 2529548"/>
              <a:gd name="connsiteX2" fmla="*/ 12192000 w 12192000"/>
              <a:gd name="connsiteY2" fmla="*/ 686936 h 2529548"/>
              <a:gd name="connsiteX3" fmla="*/ 12192000 w 12192000"/>
              <a:gd name="connsiteY3" fmla="*/ 2529548 h 2529548"/>
              <a:gd name="connsiteX4" fmla="*/ 0 w 12192000"/>
              <a:gd name="connsiteY4" fmla="*/ 2529548 h 2529548"/>
              <a:gd name="connsiteX5" fmla="*/ 0 w 12192000"/>
              <a:gd name="connsiteY5" fmla="*/ 686936 h 2529548"/>
              <a:gd name="connsiteX6" fmla="*/ 55319 w 12192000"/>
              <a:gd name="connsiteY6" fmla="*/ 669550 h 2529548"/>
              <a:gd name="connsiteX7" fmla="*/ 6096000 w 12192000"/>
              <a:gd name="connsiteY7" fmla="*/ 0 h 252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29548">
                <a:moveTo>
                  <a:pt x="6096000" y="0"/>
                </a:moveTo>
                <a:cubicBezTo>
                  <a:pt x="8527935" y="0"/>
                  <a:pt x="10700860" y="260639"/>
                  <a:pt x="12136682" y="669550"/>
                </a:cubicBezTo>
                <a:lnTo>
                  <a:pt x="12192000" y="686936"/>
                </a:lnTo>
                <a:lnTo>
                  <a:pt x="12192000" y="2529548"/>
                </a:lnTo>
                <a:lnTo>
                  <a:pt x="0" y="2529548"/>
                </a:lnTo>
                <a:lnTo>
                  <a:pt x="0" y="686936"/>
                </a:lnTo>
                <a:lnTo>
                  <a:pt x="55319" y="669550"/>
                </a:lnTo>
                <a:cubicBezTo>
                  <a:pt x="1491140" y="260639"/>
                  <a:pt x="3664065" y="0"/>
                  <a:pt x="60960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平行四边形 78"/>
          <p:cNvSpPr/>
          <p:nvPr userDrawn="1"/>
        </p:nvSpPr>
        <p:spPr>
          <a:xfrm>
            <a:off x="1610623" y="1647185"/>
            <a:ext cx="1216152" cy="1067957"/>
          </a:xfrm>
          <a:prstGeom prst="parallelogram">
            <a:avLst>
              <a:gd name="adj" fmla="val 14287"/>
            </a:avLst>
          </a:prstGeom>
          <a:solidFill>
            <a:schemeClr val="accent4">
              <a:lumMod val="50000"/>
            </a:schemeClr>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图片占位符 60"/>
          <p:cNvSpPr>
            <a:spLocks noGrp="1"/>
          </p:cNvSpPr>
          <p:nvPr>
            <p:ph type="pic" sz="quarter" idx="13"/>
          </p:nvPr>
        </p:nvSpPr>
        <p:spPr>
          <a:xfrm>
            <a:off x="425500" y="2277087"/>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80" name="平行四边形 79"/>
          <p:cNvSpPr/>
          <p:nvPr userDrawn="1"/>
        </p:nvSpPr>
        <p:spPr>
          <a:xfrm>
            <a:off x="3233819" y="2789471"/>
            <a:ext cx="1216152" cy="1067957"/>
          </a:xfrm>
          <a:prstGeom prst="parallelogram">
            <a:avLst>
              <a:gd name="adj" fmla="val 14287"/>
            </a:avLst>
          </a:prstGeom>
          <a:solidFill>
            <a:schemeClr val="accent4">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p:cNvSpPr>
            <a:spLocks noGrp="1"/>
          </p:cNvSpPr>
          <p:nvPr>
            <p:ph type="pic" sz="quarter" idx="14"/>
          </p:nvPr>
        </p:nvSpPr>
        <p:spPr>
          <a:xfrm>
            <a:off x="2245489" y="2886437"/>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平行四边形 80"/>
          <p:cNvSpPr/>
          <p:nvPr userDrawn="1"/>
        </p:nvSpPr>
        <p:spPr>
          <a:xfrm>
            <a:off x="5218234" y="1641752"/>
            <a:ext cx="1216152" cy="1067957"/>
          </a:xfrm>
          <a:prstGeom prst="parallelogram">
            <a:avLst>
              <a:gd name="adj" fmla="val 14287"/>
            </a:avLst>
          </a:prstGeom>
          <a:solidFill>
            <a:schemeClr val="accent4">
              <a:lumMod val="50000"/>
            </a:schemeClr>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图片占位符 66"/>
          <p:cNvSpPr>
            <a:spLocks noGrp="1"/>
          </p:cNvSpPr>
          <p:nvPr>
            <p:ph type="pic" sz="quarter" idx="15"/>
          </p:nvPr>
        </p:nvSpPr>
        <p:spPr>
          <a:xfrm>
            <a:off x="4224759"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平行四边形 81"/>
          <p:cNvSpPr/>
          <p:nvPr userDrawn="1"/>
        </p:nvSpPr>
        <p:spPr>
          <a:xfrm>
            <a:off x="8841110" y="1641752"/>
            <a:ext cx="1216152" cy="1067957"/>
          </a:xfrm>
          <a:prstGeom prst="parallelogram">
            <a:avLst>
              <a:gd name="adj" fmla="val 14287"/>
            </a:avLst>
          </a:prstGeom>
          <a:solidFill>
            <a:schemeClr val="accent4">
              <a:lumMod val="50000"/>
            </a:schemeClr>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图片占位符 72"/>
          <p:cNvSpPr>
            <a:spLocks noGrp="1"/>
          </p:cNvSpPr>
          <p:nvPr>
            <p:ph type="pic" sz="quarter" idx="17"/>
          </p:nvPr>
        </p:nvSpPr>
        <p:spPr>
          <a:xfrm>
            <a:off x="7847634"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3" name="平行四边形 82"/>
          <p:cNvSpPr/>
          <p:nvPr userDrawn="1"/>
        </p:nvSpPr>
        <p:spPr>
          <a:xfrm>
            <a:off x="6869684" y="2799631"/>
            <a:ext cx="1216152" cy="1067957"/>
          </a:xfrm>
          <a:prstGeom prst="parallelogram">
            <a:avLst>
              <a:gd name="adj" fmla="val 14287"/>
            </a:avLst>
          </a:prstGeom>
          <a:solidFill>
            <a:schemeClr val="accent4">
              <a:lumMod val="50000"/>
            </a:schemeClr>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图片占位符 69"/>
          <p:cNvSpPr>
            <a:spLocks noGrp="1"/>
          </p:cNvSpPr>
          <p:nvPr>
            <p:ph type="pic" sz="quarter" idx="16"/>
          </p:nvPr>
        </p:nvSpPr>
        <p:spPr>
          <a:xfrm>
            <a:off x="5883798" y="2898011"/>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4" name="平行四边形 83"/>
          <p:cNvSpPr/>
          <p:nvPr userDrawn="1"/>
        </p:nvSpPr>
        <p:spPr>
          <a:xfrm>
            <a:off x="10466581" y="2789471"/>
            <a:ext cx="1216152" cy="1067957"/>
          </a:xfrm>
          <a:prstGeom prst="parallelogram">
            <a:avLst>
              <a:gd name="adj" fmla="val 14287"/>
            </a:avLst>
          </a:prstGeom>
          <a:solidFill>
            <a:schemeClr val="accent4">
              <a:lumMod val="50000"/>
            </a:schemeClr>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图片占位符 75"/>
          <p:cNvSpPr>
            <a:spLocks noGrp="1"/>
          </p:cNvSpPr>
          <p:nvPr>
            <p:ph type="pic" sz="quarter" idx="18"/>
          </p:nvPr>
        </p:nvSpPr>
        <p:spPr>
          <a:xfrm>
            <a:off x="9483524" y="289801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86" name="直接连接符 85"/>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文本占位符 6"/>
          <p:cNvSpPr>
            <a:spLocks noGrp="1"/>
          </p:cNvSpPr>
          <p:nvPr>
            <p:ph type="body" sz="quarter" idx="19"/>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p:cNvSpPr>
            <a:spLocks noGrp="1"/>
          </p:cNvSpPr>
          <p:nvPr>
            <p:ph type="body" sz="quarter" idx="20"/>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7" name="文本占位符 6"/>
          <p:cNvSpPr>
            <a:spLocks noGrp="1"/>
          </p:cNvSpPr>
          <p:nvPr>
            <p:ph type="body" sz="quarter" idx="21"/>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7" name="文本占位符 6"/>
          <p:cNvSpPr>
            <a:spLocks noGrp="1"/>
          </p:cNvSpPr>
          <p:nvPr>
            <p:ph type="body" sz="quarter" idx="22"/>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8" name="文本占位符 6"/>
          <p:cNvSpPr>
            <a:spLocks noGrp="1"/>
          </p:cNvSpPr>
          <p:nvPr>
            <p:ph type="body" sz="quarter" idx="23"/>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4" name="文本框 3"/>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endParaRPr lang="zh-CN" altLang="en-US" sz="1100" spc="300" dirty="0">
              <a:solidFill>
                <a:schemeClr val="bg1"/>
              </a:solidFill>
              <a:latin typeface="+mn-ea"/>
              <a:ea typeface="+mn-ea"/>
            </a:endParaRPr>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四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accent4">
              <a:lumMod val="50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accent4">
              <a:lumMod val="50000"/>
            </a:schemeClr>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4155"/>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6290"/>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星形: 六角 61"/>
          <p:cNvSpPr/>
          <p:nvPr userDrawn="1"/>
        </p:nvSpPr>
        <p:spPr>
          <a:xfrm>
            <a:off x="1323340" y="2356712"/>
            <a:ext cx="1405000" cy="1405000"/>
          </a:xfrm>
          <a:prstGeom prst="star6">
            <a:avLst>
              <a:gd name="adj" fmla="val 43409"/>
              <a:gd name="hf" fmla="val 115470"/>
            </a:avLst>
          </a:prstGeom>
          <a:solidFill>
            <a:schemeClr val="accent4">
              <a:lumMod val="50000"/>
            </a:schemeClr>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星形: 六角 65"/>
          <p:cNvSpPr/>
          <p:nvPr userDrawn="1"/>
        </p:nvSpPr>
        <p:spPr>
          <a:xfrm>
            <a:off x="1323340" y="2116041"/>
            <a:ext cx="1405000" cy="1405000"/>
          </a:xfrm>
          <a:prstGeom prst="star6">
            <a:avLst>
              <a:gd name="adj" fmla="val 43409"/>
              <a:gd name="hf" fmla="val 115470"/>
            </a:avLst>
          </a:prstGeom>
          <a:solidFill>
            <a:schemeClr val="tx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图片占位符 64"/>
          <p:cNvSpPr>
            <a:spLocks noGrp="1"/>
          </p:cNvSpPr>
          <p:nvPr>
            <p:ph type="pic" sz="quarter" idx="13"/>
          </p:nvPr>
        </p:nvSpPr>
        <p:spPr>
          <a:xfrm>
            <a:off x="132334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76" name="星形: 六角 75"/>
          <p:cNvSpPr/>
          <p:nvPr userDrawn="1"/>
        </p:nvSpPr>
        <p:spPr>
          <a:xfrm>
            <a:off x="4005580" y="2356712"/>
            <a:ext cx="1405000" cy="1405000"/>
          </a:xfrm>
          <a:prstGeom prst="star6">
            <a:avLst>
              <a:gd name="adj" fmla="val 43409"/>
              <a:gd name="hf" fmla="val 115470"/>
            </a:avLst>
          </a:prstGeom>
          <a:solidFill>
            <a:schemeClr val="accent4">
              <a:lumMod val="50000"/>
            </a:schemeClr>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星形: 六角 76"/>
          <p:cNvSpPr/>
          <p:nvPr userDrawn="1"/>
        </p:nvSpPr>
        <p:spPr>
          <a:xfrm>
            <a:off x="4005580" y="2116041"/>
            <a:ext cx="1405000" cy="1405000"/>
          </a:xfrm>
          <a:prstGeom prst="star6">
            <a:avLst>
              <a:gd name="adj" fmla="val 43409"/>
              <a:gd name="hf" fmla="val 115470"/>
            </a:avLst>
          </a:prstGeom>
          <a:solidFill>
            <a:schemeClr val="tx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图片占位符 77"/>
          <p:cNvSpPr>
            <a:spLocks noGrp="1"/>
          </p:cNvSpPr>
          <p:nvPr>
            <p:ph type="pic" sz="quarter" idx="14"/>
          </p:nvPr>
        </p:nvSpPr>
        <p:spPr>
          <a:xfrm>
            <a:off x="400558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9" name="星形: 六角 78"/>
          <p:cNvSpPr/>
          <p:nvPr userDrawn="1"/>
        </p:nvSpPr>
        <p:spPr>
          <a:xfrm>
            <a:off x="6684326" y="2356712"/>
            <a:ext cx="1405000" cy="1405000"/>
          </a:xfrm>
          <a:prstGeom prst="star6">
            <a:avLst>
              <a:gd name="adj" fmla="val 43409"/>
              <a:gd name="hf" fmla="val 115470"/>
            </a:avLst>
          </a:prstGeom>
          <a:solidFill>
            <a:schemeClr val="accent4">
              <a:lumMod val="50000"/>
            </a:schemeClr>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六角 79"/>
          <p:cNvSpPr/>
          <p:nvPr userDrawn="1"/>
        </p:nvSpPr>
        <p:spPr>
          <a:xfrm>
            <a:off x="6684326" y="2116041"/>
            <a:ext cx="1405000" cy="1405000"/>
          </a:xfrm>
          <a:prstGeom prst="star6">
            <a:avLst>
              <a:gd name="adj" fmla="val 43409"/>
              <a:gd name="hf" fmla="val 115470"/>
            </a:avLst>
          </a:prstGeom>
          <a:solidFill>
            <a:schemeClr val="tx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图片占位符 80"/>
          <p:cNvSpPr>
            <a:spLocks noGrp="1"/>
          </p:cNvSpPr>
          <p:nvPr>
            <p:ph type="pic" sz="quarter" idx="15"/>
          </p:nvPr>
        </p:nvSpPr>
        <p:spPr>
          <a:xfrm>
            <a:off x="6684326"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星形: 六角 81"/>
          <p:cNvSpPr/>
          <p:nvPr userDrawn="1"/>
        </p:nvSpPr>
        <p:spPr>
          <a:xfrm>
            <a:off x="9359578" y="2356712"/>
            <a:ext cx="1405000" cy="1405000"/>
          </a:xfrm>
          <a:prstGeom prst="star6">
            <a:avLst>
              <a:gd name="adj" fmla="val 43409"/>
              <a:gd name="hf" fmla="val 115470"/>
            </a:avLst>
          </a:prstGeom>
          <a:solidFill>
            <a:schemeClr val="accent4">
              <a:lumMod val="50000"/>
            </a:schemeClr>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星形: 六角 82"/>
          <p:cNvSpPr/>
          <p:nvPr userDrawn="1"/>
        </p:nvSpPr>
        <p:spPr>
          <a:xfrm>
            <a:off x="9359578" y="2116041"/>
            <a:ext cx="1405000" cy="1405000"/>
          </a:xfrm>
          <a:prstGeom prst="star6">
            <a:avLst>
              <a:gd name="adj" fmla="val 43409"/>
              <a:gd name="hf" fmla="val 115470"/>
            </a:avLst>
          </a:prstGeom>
          <a:solidFill>
            <a:schemeClr val="tx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图片占位符 83"/>
          <p:cNvSpPr>
            <a:spLocks noGrp="1"/>
          </p:cNvSpPr>
          <p:nvPr>
            <p:ph type="pic" sz="quarter" idx="16"/>
          </p:nvPr>
        </p:nvSpPr>
        <p:spPr>
          <a:xfrm>
            <a:off x="9359578"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文本占位符 6"/>
          <p:cNvSpPr>
            <a:spLocks noGrp="1"/>
          </p:cNvSpPr>
          <p:nvPr>
            <p:ph type="body" sz="quarter" idx="17"/>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p:cNvSpPr>
            <a:spLocks noGrp="1"/>
          </p:cNvSpPr>
          <p:nvPr>
            <p:ph type="body" sz="quarter" idx="18"/>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3" name="文本占位符 6"/>
          <p:cNvSpPr>
            <a:spLocks noGrp="1"/>
          </p:cNvSpPr>
          <p:nvPr>
            <p:ph type="body" sz="quarter" idx="19"/>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p:cNvSpPr>
            <a:spLocks noGrp="1"/>
          </p:cNvSpPr>
          <p:nvPr>
            <p:ph type="body" sz="quarter" idx="20"/>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p:cNvSpPr>
            <a:spLocks noGrp="1"/>
          </p:cNvSpPr>
          <p:nvPr>
            <p:ph type="body" sz="quarter" idx="21"/>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accent4">
              <a:lumMod val="50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accent4">
              <a:lumMod val="50000"/>
            </a:schemeClr>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328" y="543599"/>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328"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694481" y="2362754"/>
            <a:ext cx="3704317" cy="3521527"/>
            <a:chOff x="694481" y="2536373"/>
            <a:chExt cx="3704317" cy="3521527"/>
          </a:xfrm>
        </p:grpSpPr>
        <p:sp>
          <p:nvSpPr>
            <p:cNvPr id="58" name="平行四边形 57"/>
            <p:cNvSpPr/>
            <p:nvPr/>
          </p:nvSpPr>
          <p:spPr>
            <a:xfrm flipH="1">
              <a:off x="1620593" y="2536373"/>
              <a:ext cx="2778205" cy="3227817"/>
            </a:xfrm>
            <a:prstGeom prst="parallelogram">
              <a:avLst>
                <a:gd name="adj" fmla="val 298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a:off x="694481" y="2536373"/>
              <a:ext cx="2882095" cy="3521527"/>
            </a:xfrm>
            <a:prstGeom prst="parallelogram">
              <a:avLst>
                <a:gd name="adj" fmla="val 29873"/>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1" name="组合 60"/>
          <p:cNvGrpSpPr/>
          <p:nvPr/>
        </p:nvGrpSpPr>
        <p:grpSpPr>
          <a:xfrm>
            <a:off x="4232027" y="2362754"/>
            <a:ext cx="3704317" cy="3521527"/>
            <a:chOff x="694481" y="2536373"/>
            <a:chExt cx="3704317" cy="3521527"/>
          </a:xfrm>
        </p:grpSpPr>
        <p:sp>
          <p:nvSpPr>
            <p:cNvPr id="64" name="平行四边形 63"/>
            <p:cNvSpPr/>
            <p:nvPr/>
          </p:nvSpPr>
          <p:spPr>
            <a:xfrm flipH="1">
              <a:off x="1620593" y="2536373"/>
              <a:ext cx="2778205" cy="3227817"/>
            </a:xfrm>
            <a:prstGeom prst="parallelogram">
              <a:avLst>
                <a:gd name="adj" fmla="val 298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p:cNvSpPr/>
            <p:nvPr/>
          </p:nvSpPr>
          <p:spPr>
            <a:xfrm>
              <a:off x="694481" y="2536373"/>
              <a:ext cx="2882095" cy="3521527"/>
            </a:xfrm>
            <a:prstGeom prst="parallelogram">
              <a:avLst>
                <a:gd name="adj" fmla="val 29873"/>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7" name="组合 66"/>
          <p:cNvGrpSpPr/>
          <p:nvPr/>
        </p:nvGrpSpPr>
        <p:grpSpPr>
          <a:xfrm>
            <a:off x="7769574" y="2362754"/>
            <a:ext cx="3704317" cy="3521527"/>
            <a:chOff x="694481" y="2536373"/>
            <a:chExt cx="3704317" cy="3521527"/>
          </a:xfrm>
        </p:grpSpPr>
        <p:sp>
          <p:nvSpPr>
            <p:cNvPr id="69" name="平行四边形 68"/>
            <p:cNvSpPr/>
            <p:nvPr/>
          </p:nvSpPr>
          <p:spPr>
            <a:xfrm flipH="1">
              <a:off x="1620593" y="2536373"/>
              <a:ext cx="2778205" cy="3227817"/>
            </a:xfrm>
            <a:prstGeom prst="parallelogram">
              <a:avLst>
                <a:gd name="adj" fmla="val 298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平行四边形 69"/>
            <p:cNvSpPr/>
            <p:nvPr/>
          </p:nvSpPr>
          <p:spPr>
            <a:xfrm>
              <a:off x="694481" y="2536373"/>
              <a:ext cx="2882095" cy="3521527"/>
            </a:xfrm>
            <a:prstGeom prst="parallelogram">
              <a:avLst>
                <a:gd name="adj" fmla="val 29873"/>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图片占位符 70"/>
          <p:cNvSpPr>
            <a:spLocks noGrp="1"/>
          </p:cNvSpPr>
          <p:nvPr>
            <p:ph type="pic" sz="quarter" idx="13"/>
          </p:nvPr>
        </p:nvSpPr>
        <p:spPr>
          <a:xfrm>
            <a:off x="1313352"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2" name="图片占位符 71"/>
          <p:cNvSpPr>
            <a:spLocks noGrp="1"/>
          </p:cNvSpPr>
          <p:nvPr>
            <p:ph type="pic" sz="quarter" idx="14"/>
          </p:nvPr>
        </p:nvSpPr>
        <p:spPr>
          <a:xfrm>
            <a:off x="8386420"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3" name="图片占位符 72"/>
          <p:cNvSpPr>
            <a:spLocks noGrp="1"/>
          </p:cNvSpPr>
          <p:nvPr>
            <p:ph type="pic" sz="quarter" idx="15"/>
          </p:nvPr>
        </p:nvSpPr>
        <p:spPr>
          <a:xfrm>
            <a:off x="4849886"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cxnSp>
        <p:nvCxnSpPr>
          <p:cNvPr id="74" name="直接连接符 73"/>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8" name="文本占位符 6"/>
          <p:cNvSpPr>
            <a:spLocks noGrp="1"/>
          </p:cNvSpPr>
          <p:nvPr>
            <p:ph type="body" sz="quarter" idx="16"/>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9" name="文本占位符 6"/>
          <p:cNvSpPr>
            <a:spLocks noGrp="1"/>
          </p:cNvSpPr>
          <p:nvPr>
            <p:ph type="body" sz="quarter" idx="17"/>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80" name="文本占位符 6"/>
          <p:cNvSpPr>
            <a:spLocks noGrp="1"/>
          </p:cNvSpPr>
          <p:nvPr>
            <p:ph type="body" sz="quarter" idx="18"/>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1" name="文本占位符 6"/>
          <p:cNvSpPr>
            <a:spLocks noGrp="1"/>
          </p:cNvSpPr>
          <p:nvPr>
            <p:ph type="body" sz="quarter" idx="19"/>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2" name="文本占位符 6"/>
          <p:cNvSpPr>
            <a:spLocks noGrp="1"/>
          </p:cNvSpPr>
          <p:nvPr>
            <p:ph type="body" sz="quarter" idx="20"/>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accent4">
              <a:lumMod val="50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accent4">
              <a:lumMod val="50000"/>
            </a:schemeClr>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516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4772"/>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321835" y="4726023"/>
            <a:ext cx="9548330" cy="1400498"/>
          </a:xfrm>
          <a:prstGeom prst="rect">
            <a:avLst/>
          </a:prstGeom>
          <a:solidFill>
            <a:schemeClr val="accent4">
              <a:lumMod val="50000"/>
            </a:schemeClr>
          </a:solidFill>
          <a:ln>
            <a:noFill/>
          </a:ln>
          <a:effectLst>
            <a:outerShdw blurRad="457200" dist="381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flipH="1">
            <a:off x="1321835" y="1813592"/>
            <a:ext cx="9548330" cy="4155455"/>
          </a:xfrm>
          <a:custGeom>
            <a:avLst/>
            <a:gdLst>
              <a:gd name="connsiteX0" fmla="*/ 5551166 w 9548330"/>
              <a:gd name="connsiteY0" fmla="*/ 0 h 4155455"/>
              <a:gd name="connsiteX1" fmla="*/ 2527283 w 9548330"/>
              <a:gd name="connsiteY1" fmla="*/ 0 h 4155455"/>
              <a:gd name="connsiteX2" fmla="*/ 2527284 w 9548330"/>
              <a:gd name="connsiteY2" fmla="*/ 1 h 4155455"/>
              <a:gd name="connsiteX3" fmla="*/ 0 w 9548330"/>
              <a:gd name="connsiteY3" fmla="*/ 1 h 4155455"/>
              <a:gd name="connsiteX4" fmla="*/ 0 w 9548330"/>
              <a:gd name="connsiteY4" fmla="*/ 602362 h 4155455"/>
              <a:gd name="connsiteX5" fmla="*/ 0 w 9548330"/>
              <a:gd name="connsiteY5" fmla="*/ 1269230 h 4155455"/>
              <a:gd name="connsiteX6" fmla="*/ 0 w 9548330"/>
              <a:gd name="connsiteY6" fmla="*/ 4155455 h 4155455"/>
              <a:gd name="connsiteX7" fmla="*/ 9548330 w 9548330"/>
              <a:gd name="connsiteY7" fmla="*/ 4155455 h 4155455"/>
              <a:gd name="connsiteX8" fmla="*/ 9548330 w 9548330"/>
              <a:gd name="connsiteY8" fmla="*/ 602362 h 4155455"/>
              <a:gd name="connsiteX9" fmla="*/ 5930503 w 9548330"/>
              <a:gd name="connsiteY9" fmla="*/ 602362 h 415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8330" h="4155455">
                <a:moveTo>
                  <a:pt x="5551166" y="0"/>
                </a:moveTo>
                <a:lnTo>
                  <a:pt x="2527283" y="0"/>
                </a:lnTo>
                <a:lnTo>
                  <a:pt x="2527284" y="1"/>
                </a:lnTo>
                <a:lnTo>
                  <a:pt x="0" y="1"/>
                </a:lnTo>
                <a:lnTo>
                  <a:pt x="0" y="602362"/>
                </a:lnTo>
                <a:lnTo>
                  <a:pt x="0" y="1269230"/>
                </a:lnTo>
                <a:lnTo>
                  <a:pt x="0" y="4155455"/>
                </a:lnTo>
                <a:lnTo>
                  <a:pt x="9548330" y="4155455"/>
                </a:lnTo>
                <a:lnTo>
                  <a:pt x="9548330" y="602362"/>
                </a:lnTo>
                <a:lnTo>
                  <a:pt x="5930503" y="602362"/>
                </a:lnTo>
                <a:close/>
              </a:path>
            </a:pathLst>
          </a:custGeom>
          <a:solidFill>
            <a:schemeClr val="tx1"/>
          </a:solidFill>
          <a:ln>
            <a:noFill/>
          </a:ln>
          <a:effectLst>
            <a:outerShdw blurRad="6731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文本占位符 6"/>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2" name="文本占位符 6"/>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4" name="文本占位符 6"/>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5" name="文本占位符 6"/>
          <p:cNvSpPr>
            <a:spLocks noGrp="1"/>
          </p:cNvSpPr>
          <p:nvPr>
            <p:ph type="body" sz="quarter" idx="17"/>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6" name="文本占位符 6"/>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 name="图片占位符 6"/>
          <p:cNvSpPr>
            <a:spLocks noGrp="1"/>
          </p:cNvSpPr>
          <p:nvPr>
            <p:ph type="pic" sz="quarter" idx="13"/>
          </p:nvPr>
        </p:nvSpPr>
        <p:spPr>
          <a:xfrm>
            <a:off x="1545866" y="1469524"/>
            <a:ext cx="3129322" cy="4499476"/>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accent4">
              <a:lumMod val="50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accent4">
              <a:lumMod val="50000"/>
            </a:schemeClr>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0434"/>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7017"/>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userDrawn="1"/>
        </p:nvCxnSpPr>
        <p:spPr>
          <a:xfrm>
            <a:off x="3516086" y="1840738"/>
            <a:ext cx="7837714" cy="0"/>
          </a:xfrm>
          <a:prstGeom prst="line">
            <a:avLst/>
          </a:prstGeom>
          <a:ln w="508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a:off x="11335512" y="1840738"/>
            <a:ext cx="0" cy="1588262"/>
          </a:xfrm>
          <a:prstGeom prst="line">
            <a:avLst/>
          </a:prstGeom>
          <a:ln w="508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a:off x="3537858" y="1840738"/>
            <a:ext cx="0" cy="1588262"/>
          </a:xfrm>
          <a:prstGeom prst="line">
            <a:avLst/>
          </a:prstGeom>
          <a:ln w="508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H="1">
            <a:off x="838200" y="4211054"/>
            <a:ext cx="7837714" cy="0"/>
          </a:xfrm>
          <a:prstGeom prst="line">
            <a:avLst/>
          </a:prstGeom>
          <a:ln w="508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856488" y="4211054"/>
            <a:ext cx="0" cy="1588262"/>
          </a:xfrm>
          <a:prstGeom prst="line">
            <a:avLst/>
          </a:prstGeom>
          <a:ln w="508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8654142" y="4211054"/>
            <a:ext cx="0" cy="1588262"/>
          </a:xfrm>
          <a:prstGeom prst="line">
            <a:avLst/>
          </a:prstGeom>
          <a:ln w="508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7" name="图片占位符 6"/>
          <p:cNvSpPr>
            <a:spLocks noGrp="1"/>
          </p:cNvSpPr>
          <p:nvPr>
            <p:ph type="pic" sz="quarter" idx="13"/>
          </p:nvPr>
        </p:nvSpPr>
        <p:spPr>
          <a:xfrm>
            <a:off x="1079635" y="3718568"/>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6" name="图片占位符 6"/>
          <p:cNvSpPr>
            <a:spLocks noGrp="1"/>
          </p:cNvSpPr>
          <p:nvPr>
            <p:ph type="pic" sz="quarter" idx="14"/>
          </p:nvPr>
        </p:nvSpPr>
        <p:spPr>
          <a:xfrm>
            <a:off x="9469319" y="1348252"/>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70" name="文本占位符 6"/>
          <p:cNvSpPr>
            <a:spLocks noGrp="1"/>
          </p:cNvSpPr>
          <p:nvPr>
            <p:ph type="body" sz="quarter" idx="15"/>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1" name="文本占位符 6"/>
          <p:cNvSpPr>
            <a:spLocks noGrp="1"/>
          </p:cNvSpPr>
          <p:nvPr>
            <p:ph type="body" sz="quarter" idx="16"/>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2" name="文本占位符 6"/>
          <p:cNvSpPr>
            <a:spLocks noGrp="1"/>
          </p:cNvSpPr>
          <p:nvPr>
            <p:ph type="body" sz="quarter" idx="17"/>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3" name="文本占位符 6"/>
          <p:cNvSpPr>
            <a:spLocks noGrp="1"/>
          </p:cNvSpPr>
          <p:nvPr>
            <p:ph type="body" sz="quarter" idx="18"/>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p:cNvSpPr>
            <a:spLocks noGrp="1"/>
          </p:cNvSpPr>
          <p:nvPr>
            <p:ph type="body" sz="quarter" idx="19"/>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66" name="任意多边形: 形状 65"/>
          <p:cNvSpPr/>
          <p:nvPr userDrawn="1"/>
        </p:nvSpPr>
        <p:spPr>
          <a:xfrm>
            <a:off x="5807405" y="1"/>
            <a:ext cx="2128198" cy="544010"/>
          </a:xfrm>
          <a:custGeom>
            <a:avLst/>
            <a:gdLst>
              <a:gd name="connsiteX0" fmla="*/ 0 w 2128198"/>
              <a:gd name="connsiteY0" fmla="*/ 0 h 544010"/>
              <a:gd name="connsiteX1" fmla="*/ 1 w 2128198"/>
              <a:gd name="connsiteY1" fmla="*/ 0 h 544010"/>
              <a:gd name="connsiteX2" fmla="*/ 2128198 w 2128198"/>
              <a:gd name="connsiteY2" fmla="*/ 0 h 544010"/>
              <a:gd name="connsiteX3" fmla="*/ 2128198 w 2128198"/>
              <a:gd name="connsiteY3" fmla="*/ 544010 h 544010"/>
              <a:gd name="connsiteX4" fmla="*/ 1 w 2128198"/>
              <a:gd name="connsiteY4" fmla="*/ 544010 h 544010"/>
              <a:gd name="connsiteX5" fmla="*/ 0 w 2128198"/>
              <a:gd name="connsiteY5" fmla="*/ 544010 h 54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198" h="544010">
                <a:moveTo>
                  <a:pt x="0" y="0"/>
                </a:moveTo>
                <a:lnTo>
                  <a:pt x="1" y="0"/>
                </a:lnTo>
                <a:lnTo>
                  <a:pt x="2128198" y="0"/>
                </a:lnTo>
                <a:lnTo>
                  <a:pt x="2128198" y="544010"/>
                </a:lnTo>
                <a:lnTo>
                  <a:pt x="1" y="544010"/>
                </a:lnTo>
                <a:lnTo>
                  <a:pt x="0" y="544010"/>
                </a:lnTo>
                <a:close/>
              </a:path>
            </a:pathLst>
          </a:cu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accent4">
              <a:lumMod val="50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accent4">
              <a:lumMod val="50000"/>
            </a:schemeClr>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743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69" name="任意多边形: 形状 68"/>
          <p:cNvSpPr/>
          <p:nvPr userDrawn="1"/>
        </p:nvSpPr>
        <p:spPr>
          <a:xfrm>
            <a:off x="7935603"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accent4">
              <a:lumMod val="50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accent4">
              <a:lumMod val="50000"/>
            </a:schemeClr>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77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6290"/>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8"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72" name="任意多边形: 形状 71"/>
          <p:cNvSpPr/>
          <p:nvPr userDrawn="1"/>
        </p:nvSpPr>
        <p:spPr>
          <a:xfrm>
            <a:off x="10063802"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accent4">
              <a:lumMod val="50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accent4">
              <a:lumMod val="50000"/>
            </a:schemeClr>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303"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606" y="552779"/>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9"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空白">
    <p:spTree>
      <p:nvGrpSpPr>
        <p:cNvPr id="1" name=""/>
        <p:cNvGrpSpPr/>
        <p:nvPr/>
      </p:nvGrpSpPr>
      <p:grpSpPr>
        <a:xfrm>
          <a:off x="0" y="0"/>
          <a:ext cx="0" cy="0"/>
          <a:chOff x="0" y="0"/>
          <a:chExt cx="0" cy="0"/>
        </a:xfrm>
      </p:grpSpPr>
      <p:sp>
        <p:nvSpPr>
          <p:cNvPr id="72" name="任意多边形: 形状 71"/>
          <p:cNvSpPr/>
          <p:nvPr userDrawn="1"/>
        </p:nvSpPr>
        <p:spPr>
          <a:xfrm>
            <a:off x="10063802"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accent4">
              <a:lumMod val="50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accent4">
              <a:lumMod val="50000"/>
            </a:schemeClr>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516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4300"/>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userDrawn="1"/>
        </p:nvSpPr>
        <p:spPr>
          <a:xfrm>
            <a:off x="730009" y="2026862"/>
            <a:ext cx="10731982" cy="3064688"/>
          </a:xfrm>
          <a:prstGeom prst="rect">
            <a:avLst/>
          </a:prstGeom>
          <a:solidFill>
            <a:schemeClr val="accent4">
              <a:lumMod val="50000"/>
            </a:schemeClr>
          </a:solidFill>
          <a:ln>
            <a:noFill/>
          </a:ln>
          <a:effectLst>
            <a:outerShdw blurRad="266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730009" y="2141316"/>
            <a:ext cx="10731982" cy="3064688"/>
          </a:xfrm>
          <a:prstGeom prst="rect">
            <a:avLst/>
          </a:prstGeom>
          <a:solidFill>
            <a:schemeClr val="bg2"/>
          </a:solidFill>
          <a:ln>
            <a:noFill/>
          </a:ln>
          <a:effectLst>
            <a:outerShdw blurRad="266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4"/>
          <a:stretch>
            <a:fillRect/>
          </a:stretch>
        </p:blipFill>
        <p:spPr>
          <a:xfrm>
            <a:off x="5843650" y="1615447"/>
            <a:ext cx="5883150" cy="4535817"/>
          </a:xfrm>
          <a:prstGeom prst="rect">
            <a:avLst/>
          </a:prstGeom>
        </p:spPr>
      </p:pic>
      <p:sp>
        <p:nvSpPr>
          <p:cNvPr id="62" name="矩形 61"/>
          <p:cNvSpPr/>
          <p:nvPr userDrawn="1"/>
        </p:nvSpPr>
        <p:spPr>
          <a:xfrm>
            <a:off x="6382584" y="1998430"/>
            <a:ext cx="4907666" cy="2777919"/>
          </a:xfrm>
          <a:prstGeom prst="rect">
            <a:avLst/>
          </a:prstGeom>
          <a:blipFill dpi="0" rotWithShape="1">
            <a:blip r:embed="rId5"/>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媒体占位符 57"/>
          <p:cNvSpPr>
            <a:spLocks noGrp="1"/>
          </p:cNvSpPr>
          <p:nvPr>
            <p:ph type="media" sz="quarter" idx="13"/>
          </p:nvPr>
        </p:nvSpPr>
        <p:spPr>
          <a:xfrm>
            <a:off x="6382584" y="2010380"/>
            <a:ext cx="4907666" cy="2777924"/>
          </a:xfrm>
          <a:custGeom>
            <a:avLst/>
            <a:gdLst>
              <a:gd name="connsiteX0" fmla="*/ 0 w 4907666"/>
              <a:gd name="connsiteY0" fmla="*/ 0 h 2777924"/>
              <a:gd name="connsiteX1" fmla="*/ 4907666 w 4907666"/>
              <a:gd name="connsiteY1" fmla="*/ 0 h 2777924"/>
              <a:gd name="connsiteX2" fmla="*/ 4907666 w 4907666"/>
              <a:gd name="connsiteY2" fmla="*/ 2777924 h 2777924"/>
              <a:gd name="connsiteX3" fmla="*/ 0 w 4907666"/>
              <a:gd name="connsiteY3" fmla="*/ 2777924 h 2777924"/>
            </a:gdLst>
            <a:ahLst/>
            <a:cxnLst>
              <a:cxn ang="0">
                <a:pos x="connsiteX0" y="connsiteY0"/>
              </a:cxn>
              <a:cxn ang="0">
                <a:pos x="connsiteX1" y="connsiteY1"/>
              </a:cxn>
              <a:cxn ang="0">
                <a:pos x="connsiteX2" y="connsiteY2"/>
              </a:cxn>
              <a:cxn ang="0">
                <a:pos x="connsiteX3" y="connsiteY3"/>
              </a:cxn>
            </a:cxnLst>
            <a:rect l="l" t="t" r="r" b="b"/>
            <a:pathLst>
              <a:path w="4907666" h="2777924">
                <a:moveTo>
                  <a:pt x="0" y="0"/>
                </a:moveTo>
                <a:lnTo>
                  <a:pt x="4907666" y="0"/>
                </a:lnTo>
                <a:lnTo>
                  <a:pt x="4907666" y="2777924"/>
                </a:lnTo>
                <a:lnTo>
                  <a:pt x="0" y="2777924"/>
                </a:lnTo>
                <a:close/>
              </a:path>
            </a:pathLst>
          </a:custGeom>
        </p:spPr>
        <p:txBody>
          <a:bodyPr wrap="square">
            <a:noAutofit/>
          </a:bodyPr>
          <a:lstStyle/>
          <a:p>
            <a:endParaRPr lang="zh-CN" altLang="en-US" dirty="0"/>
          </a:p>
        </p:txBody>
      </p:sp>
      <p:sp>
        <p:nvSpPr>
          <p:cNvPr id="55" name="文本占位符 6"/>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0" name="文本占位符 6"/>
          <p:cNvSpPr>
            <a:spLocks noGrp="1"/>
          </p:cNvSpPr>
          <p:nvPr>
            <p:ph type="body" sz="quarter" idx="17"/>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1" name="文本占位符 6"/>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bg>
      <p:bgPr>
        <a:solidFill>
          <a:schemeClr val="accent1"/>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BEBA8EAE-BF5A-486C-A8C5-ECC9F3942E4B}">
                <a14:imgProps xmlns:a14="http://schemas.microsoft.com/office/drawing/2010/main">
                  <a14:imgLayer r:embed="rId3">
                    <a14:imgEffect>
                      <a14:brightnessContrast bright="-29000"/>
                    </a14:imgEffect>
                  </a14:imgLayer>
                </a14:imgProps>
              </a:ext>
              <a:ext uri="{28A0092B-C50C-407E-A947-70E740481C1C}">
                <a14:useLocalDpi xmlns:a14="http://schemas.microsoft.com/office/drawing/2010/main" val="0"/>
              </a:ext>
            </a:extLst>
          </a:blip>
          <a:srcRect t="7789" b="7789"/>
          <a:stretch>
            <a:fillRect/>
          </a:stretch>
        </p:blipFill>
        <p:spPr>
          <a:xfrm flipH="1">
            <a:off x="0" y="0"/>
            <a:ext cx="12192000" cy="6858000"/>
          </a:xfrm>
          <a:prstGeom prst="rect">
            <a:avLst/>
          </a:prstGeom>
        </p:spPr>
      </p:pic>
      <p:sp>
        <p:nvSpPr>
          <p:cNvPr id="5" name="矩形 4"/>
          <p:cNvSpPr/>
          <p:nvPr userDrawn="1"/>
        </p:nvSpPr>
        <p:spPr>
          <a:xfrm>
            <a:off x="0" y="0"/>
            <a:ext cx="12191999" cy="6858000"/>
          </a:xfrm>
          <a:prstGeom prst="rect">
            <a:avLst/>
          </a:prstGeom>
          <a:gradFill>
            <a:gsLst>
              <a:gs pos="100000">
                <a:schemeClr val="tx1">
                  <a:lumMod val="100000"/>
                  <a:alpha val="71000"/>
                </a:schemeClr>
              </a:gs>
              <a:gs pos="0">
                <a:schemeClr val="tx1">
                  <a:alpha val="0"/>
                  <a:lumMod val="96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11" name="矩形 10"/>
          <p:cNvSpPr/>
          <p:nvPr userDrawn="1"/>
        </p:nvSpPr>
        <p:spPr>
          <a:xfrm>
            <a:off x="0" y="-1"/>
            <a:ext cx="12192000" cy="6858001"/>
          </a:xfrm>
          <a:prstGeom prst="rect">
            <a:avLst/>
          </a:prstGeom>
          <a:blipFill dpi="0" rotWithShape="1">
            <a:blip r:embed="rId2">
              <a:alphaModFix amt="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0" y="0"/>
            <a:ext cx="12192000" cy="6858000"/>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0" y="0"/>
            <a:ext cx="12192000" cy="6858000"/>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空白">
    <p:spTree>
      <p:nvGrpSpPr>
        <p:cNvPr id="1" name=""/>
        <p:cNvGrpSpPr/>
        <p:nvPr/>
      </p:nvGrpSpPr>
      <p:grpSpPr>
        <a:xfrm>
          <a:off x="0" y="0"/>
          <a:ext cx="0" cy="0"/>
          <a:chOff x="0" y="0"/>
          <a:chExt cx="0" cy="0"/>
        </a:xfrm>
      </p:grpSpPr>
      <p:sp>
        <p:nvSpPr>
          <p:cNvPr id="57" name="任意多边形: 形状 56"/>
          <p:cNvSpPr/>
          <p:nvPr userDrawn="1"/>
        </p:nvSpPr>
        <p:spPr>
          <a:xfrm>
            <a:off x="1546305" y="1"/>
            <a:ext cx="1773499" cy="544010"/>
          </a:xfrm>
          <a:custGeom>
            <a:avLst/>
            <a:gdLst>
              <a:gd name="connsiteX0" fmla="*/ 0 w 1773499"/>
              <a:gd name="connsiteY0" fmla="*/ 0 h 544010"/>
              <a:gd name="connsiteX1" fmla="*/ 1773499 w 1773499"/>
              <a:gd name="connsiteY1" fmla="*/ 0 h 544010"/>
              <a:gd name="connsiteX2" fmla="*/ 1773499 w 1773499"/>
              <a:gd name="connsiteY2" fmla="*/ 544010 h 544010"/>
              <a:gd name="connsiteX3" fmla="*/ 0 w 1773499"/>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9" h="544010">
                <a:moveTo>
                  <a:pt x="0" y="0"/>
                </a:moveTo>
                <a:lnTo>
                  <a:pt x="1773499" y="0"/>
                </a:lnTo>
                <a:lnTo>
                  <a:pt x="1773499" y="544010"/>
                </a:lnTo>
                <a:lnTo>
                  <a:pt x="0" y="544010"/>
                </a:lnTo>
                <a:close/>
              </a:path>
            </a:pathLst>
          </a:cu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accent4">
              <a:lumMod val="50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accent4">
              <a:lumMod val="50000"/>
            </a:schemeClr>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2472"/>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2"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3"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4"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5"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6"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空白">
    <p:spTree>
      <p:nvGrpSpPr>
        <p:cNvPr id="1" name=""/>
        <p:cNvGrpSpPr/>
        <p:nvPr/>
      </p:nvGrpSpPr>
      <p:grpSpPr>
        <a:xfrm>
          <a:off x="0" y="0"/>
          <a:ext cx="0" cy="0"/>
          <a:chOff x="0" y="0"/>
          <a:chExt cx="0" cy="0"/>
        </a:xfrm>
      </p:grpSpPr>
      <p:sp>
        <p:nvSpPr>
          <p:cNvPr id="59" name="任意多边形: 形状 58"/>
          <p:cNvSpPr/>
          <p:nvPr userDrawn="1"/>
        </p:nvSpPr>
        <p:spPr>
          <a:xfrm>
            <a:off x="3324507"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accent4">
              <a:lumMod val="50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accent4">
              <a:lumMod val="50000"/>
            </a:schemeClr>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3295"/>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2"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空白">
    <p:spTree>
      <p:nvGrpSpPr>
        <p:cNvPr id="1" name=""/>
        <p:cNvGrpSpPr/>
        <p:nvPr/>
      </p:nvGrpSpPr>
      <p:grpSpPr>
        <a:xfrm>
          <a:off x="0" y="0"/>
          <a:ext cx="0" cy="0"/>
          <a:chOff x="0" y="0"/>
          <a:chExt cx="0" cy="0"/>
        </a:xfrm>
      </p:grpSpPr>
      <p:sp>
        <p:nvSpPr>
          <p:cNvPr id="62" name="任意多边形: 形状 61"/>
          <p:cNvSpPr/>
          <p:nvPr userDrawn="1"/>
        </p:nvSpPr>
        <p:spPr>
          <a:xfrm>
            <a:off x="5098005" y="1"/>
            <a:ext cx="1773500" cy="544010"/>
          </a:xfrm>
          <a:custGeom>
            <a:avLst/>
            <a:gdLst>
              <a:gd name="connsiteX0" fmla="*/ 0 w 1773500"/>
              <a:gd name="connsiteY0" fmla="*/ 0 h 544010"/>
              <a:gd name="connsiteX1" fmla="*/ 1773500 w 1773500"/>
              <a:gd name="connsiteY1" fmla="*/ 0 h 544010"/>
              <a:gd name="connsiteX2" fmla="*/ 1773500 w 1773500"/>
              <a:gd name="connsiteY2" fmla="*/ 544010 h 544010"/>
              <a:gd name="connsiteX3" fmla="*/ 0 w 1773500"/>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500" h="544010">
                <a:moveTo>
                  <a:pt x="0" y="0"/>
                </a:moveTo>
                <a:lnTo>
                  <a:pt x="1773500" y="0"/>
                </a:lnTo>
                <a:lnTo>
                  <a:pt x="1773500" y="544010"/>
                </a:lnTo>
                <a:lnTo>
                  <a:pt x="0" y="544010"/>
                </a:lnTo>
                <a:close/>
              </a:path>
            </a:pathLst>
          </a:cu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accent4">
              <a:lumMod val="50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accent4">
              <a:lumMod val="50000"/>
            </a:schemeClr>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745"/>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5163"/>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空白">
    <p:spTree>
      <p:nvGrpSpPr>
        <p:cNvPr id="1" name=""/>
        <p:cNvGrpSpPr/>
        <p:nvPr/>
      </p:nvGrpSpPr>
      <p:grpSpPr>
        <a:xfrm>
          <a:off x="0" y="0"/>
          <a:ext cx="0" cy="0"/>
          <a:chOff x="0" y="0"/>
          <a:chExt cx="0" cy="0"/>
        </a:xfrm>
      </p:grpSpPr>
      <p:sp>
        <p:nvSpPr>
          <p:cNvPr id="64" name="任意多边形: 形状 63"/>
          <p:cNvSpPr/>
          <p:nvPr userDrawn="1"/>
        </p:nvSpPr>
        <p:spPr>
          <a:xfrm>
            <a:off x="6871505"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accent4">
              <a:lumMod val="50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accent4">
              <a:lumMod val="50000"/>
            </a:schemeClr>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52205"/>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6542"/>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空白">
    <p:spTree>
      <p:nvGrpSpPr>
        <p:cNvPr id="1" name=""/>
        <p:cNvGrpSpPr/>
        <p:nvPr/>
      </p:nvGrpSpPr>
      <p:grpSpPr>
        <a:xfrm>
          <a:off x="0" y="0"/>
          <a:ext cx="0" cy="0"/>
          <a:chOff x="0" y="0"/>
          <a:chExt cx="0" cy="0"/>
        </a:xfrm>
      </p:grpSpPr>
      <p:sp>
        <p:nvSpPr>
          <p:cNvPr id="67" name="任意多边形: 形状 66"/>
          <p:cNvSpPr/>
          <p:nvPr userDrawn="1"/>
        </p:nvSpPr>
        <p:spPr>
          <a:xfrm>
            <a:off x="8645003"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accent4">
              <a:lumMod val="50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accent4">
              <a:lumMod val="50000"/>
            </a:schemeClr>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2147"/>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5163"/>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空白">
    <p:spTree>
      <p:nvGrpSpPr>
        <p:cNvPr id="1" name=""/>
        <p:cNvGrpSpPr/>
        <p:nvPr/>
      </p:nvGrpSpPr>
      <p:grpSpPr>
        <a:xfrm>
          <a:off x="0" y="0"/>
          <a:ext cx="0" cy="0"/>
          <a:chOff x="0" y="0"/>
          <a:chExt cx="0" cy="0"/>
        </a:xfrm>
      </p:grpSpPr>
      <p:sp>
        <p:nvSpPr>
          <p:cNvPr id="70" name="任意多边形: 形状 69"/>
          <p:cNvSpPr/>
          <p:nvPr userDrawn="1"/>
        </p:nvSpPr>
        <p:spPr>
          <a:xfrm>
            <a:off x="10418502"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accent4">
              <a:lumMod val="50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accent4">
              <a:lumMod val="50000"/>
            </a:schemeClr>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510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rcRect t="7813" b="7813"/>
          <a:stretch>
            <a:fillRect/>
          </a:stretch>
        </p:blipFill>
        <p:spPr>
          <a:xfrm>
            <a:off x="-1" y="1"/>
            <a:ext cx="12192001" cy="6858000"/>
          </a:xfrm>
          <a:prstGeom prst="rect">
            <a:avLst/>
          </a:prstGeom>
        </p:spPr>
      </p:pic>
      <p:sp>
        <p:nvSpPr>
          <p:cNvPr id="4" name="矩形 3"/>
          <p:cNvSpPr/>
          <p:nvPr userDrawn="1"/>
        </p:nvSpPr>
        <p:spPr>
          <a:xfrm>
            <a:off x="-2" y="0"/>
            <a:ext cx="12192000" cy="6857999"/>
          </a:xfrm>
          <a:prstGeom prst="rect">
            <a:avLst/>
          </a:prstGeom>
          <a:solidFill>
            <a:schemeClr val="tx1">
              <a:lumMod val="95000"/>
              <a:lumOff val="5000"/>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userDrawn="1"/>
        </p:nvSpPr>
        <p:spPr>
          <a:xfrm>
            <a:off x="0" y="1670588"/>
            <a:ext cx="12192000" cy="3516825"/>
          </a:xfrm>
          <a:prstGeom prst="rect">
            <a:avLst/>
          </a:prstGeom>
          <a:solidFill>
            <a:schemeClr val="accent4">
              <a:lumMod val="50000"/>
            </a:schemeClr>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0" y="1776046"/>
            <a:ext cx="12192000" cy="3305908"/>
          </a:xfrm>
          <a:prstGeom prst="rect">
            <a:avLst/>
          </a:prstGeom>
          <a:solidFill>
            <a:schemeClr val="bg1"/>
          </a:solidFill>
          <a:ln>
            <a:noFill/>
          </a:ln>
          <a:effectLst>
            <a:outerShdw blurRad="292100" sx="102000" sy="102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60" name="组合 59"/>
          <p:cNvGrpSpPr/>
          <p:nvPr userDrawn="1"/>
        </p:nvGrpSpPr>
        <p:grpSpPr>
          <a:xfrm>
            <a:off x="4936352" y="6468762"/>
            <a:ext cx="2319296" cy="261610"/>
            <a:chOff x="4936352" y="6468762"/>
            <a:chExt cx="2319296" cy="261610"/>
          </a:xfrm>
        </p:grpSpPr>
        <p:sp>
          <p:nvSpPr>
            <p:cNvPr id="56" name="文本框 55"/>
            <p:cNvSpPr txBox="1"/>
            <p:nvPr userDrawn="1"/>
          </p:nvSpPr>
          <p:spPr>
            <a:xfrm>
              <a:off x="5245450" y="6468762"/>
              <a:ext cx="1701107" cy="261610"/>
            </a:xfrm>
            <a:prstGeom prst="rect">
              <a:avLst/>
            </a:prstGeom>
            <a:noFill/>
          </p:spPr>
          <p:txBody>
            <a:bodyPr wrap="none" rtlCol="0">
              <a:spAutoFit/>
            </a:bodyPr>
            <a:lstStyle/>
            <a:p>
              <a:pPr algn="ctr"/>
              <a:r>
                <a:rPr lang="zh-CN" altLang="en-US" sz="1100" spc="300" dirty="0">
                  <a:solidFill>
                    <a:schemeClr val="bg1"/>
                  </a:solidFill>
                  <a:latin typeface="+mn-ea"/>
                  <a:ea typeface="+mn-ea"/>
                </a:rPr>
                <a:t>公诚勇毅 三实一新</a:t>
              </a:r>
              <a:endParaRPr lang="zh-CN" altLang="en-US" sz="1100" spc="300" dirty="0">
                <a:solidFill>
                  <a:schemeClr val="bg1"/>
                </a:solidFill>
                <a:latin typeface="+mn-ea"/>
                <a:ea typeface="+mn-ea"/>
              </a:endParaRPr>
            </a:p>
          </p:txBody>
        </p:sp>
        <p:grpSp>
          <p:nvGrpSpPr>
            <p:cNvPr id="59" name="组合 58"/>
            <p:cNvGrpSpPr/>
            <p:nvPr userDrawn="1"/>
          </p:nvGrpSpPr>
          <p:grpSpPr>
            <a:xfrm>
              <a:off x="4936352" y="6592514"/>
              <a:ext cx="2319296" cy="0"/>
              <a:chOff x="4913990" y="6592514"/>
              <a:chExt cx="2319296" cy="0"/>
            </a:xfrm>
          </p:grpSpPr>
          <p:cxnSp>
            <p:nvCxnSpPr>
              <p:cNvPr id="57" name="直接连接符 56"/>
              <p:cNvCxnSpPr/>
              <p:nvPr userDrawn="1"/>
            </p:nvCxnSpPr>
            <p:spPr>
              <a:xfrm>
                <a:off x="4913990"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6941744"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3" name="内容占位符 62"/>
          <p:cNvSpPr>
            <a:spLocks noGrp="1"/>
          </p:cNvSpPr>
          <p:nvPr>
            <p:ph sz="quarter" idx="10" hasCustomPrompt="1"/>
          </p:nvPr>
        </p:nvSpPr>
        <p:spPr>
          <a:xfrm>
            <a:off x="3297437" y="2028066"/>
            <a:ext cx="1316885" cy="2223133"/>
          </a:xfrm>
        </p:spPr>
        <p:txBody>
          <a:bodyPr>
            <a:noAutofit/>
          </a:bodyPr>
          <a:lstStyle>
            <a:lvl1pPr marL="0" indent="0" algn="ctr">
              <a:buNone/>
              <a:defRPr sz="23900">
                <a:solidFill>
                  <a:schemeClr val="accent4">
                    <a:lumMod val="50000"/>
                  </a:schemeClr>
                </a:solidFill>
                <a:latin typeface="Facon" pitchFamily="2" charset="0"/>
              </a:defRPr>
            </a:lvl1pPr>
            <a:lvl2pPr marL="457200" indent="0" algn="ctr">
              <a:buNone/>
              <a:defRPr sz="9600">
                <a:latin typeface="Facon" pitchFamily="2" charset="0"/>
              </a:defRPr>
            </a:lvl2pPr>
            <a:lvl3pPr marL="914400" indent="0" algn="ctr">
              <a:buNone/>
              <a:defRPr sz="9600">
                <a:latin typeface="Facon" pitchFamily="2" charset="0"/>
              </a:defRPr>
            </a:lvl3pPr>
            <a:lvl4pPr marL="1371600" indent="0" algn="ctr">
              <a:buNone/>
              <a:defRPr sz="9600">
                <a:latin typeface="Facon" pitchFamily="2" charset="0"/>
              </a:defRPr>
            </a:lvl4pPr>
            <a:lvl5pPr marL="1828800" indent="0" algn="ctr">
              <a:buNone/>
              <a:defRPr sz="9600">
                <a:latin typeface="Facon" pitchFamily="2" charset="0"/>
              </a:defRPr>
            </a:lvl5pPr>
          </a:lstStyle>
          <a:p>
            <a:pPr lvl="0"/>
            <a:r>
              <a:rPr lang="zh-CN" altLang="en-US" dirty="0"/>
              <a:t>对象</a:t>
            </a:r>
            <a:endParaRPr lang="zh-CN" altLang="en-US" dirty="0"/>
          </a:p>
        </p:txBody>
      </p:sp>
      <p:pic>
        <p:nvPicPr>
          <p:cNvPr id="10" name="图片 9"/>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Effect>
                      <a14:colorTemperature colorTemp="6155"/>
                    </a14:imgEffect>
                    <a14:imgEffect>
                      <a14:saturation sat="98000"/>
                    </a14:imgEffect>
                  </a14:imgLayer>
                </a14:imgProps>
              </a:ext>
              <a:ext uri="{28A0092B-C50C-407E-A947-70E740481C1C}">
                <a14:useLocalDpi xmlns:a14="http://schemas.microsoft.com/office/drawing/2010/main" val="0"/>
              </a:ext>
            </a:extLst>
          </a:blip>
          <a:stretch>
            <a:fillRect/>
          </a:stretch>
        </p:blipFill>
        <p:spPr>
          <a:xfrm>
            <a:off x="2725971" y="63814"/>
            <a:ext cx="6740056" cy="673037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45" name="任意多边形: 形状 44"/>
          <p:cNvSpPr/>
          <p:nvPr userDrawn="1"/>
        </p:nvSpPr>
        <p:spPr>
          <a:xfrm rot="16200000">
            <a:off x="-998219" y="998216"/>
            <a:ext cx="6858000" cy="4861559"/>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17099">
                <a:moveTo>
                  <a:pt x="0" y="0"/>
                </a:moveTo>
                <a:lnTo>
                  <a:pt x="12192000" y="0"/>
                </a:lnTo>
                <a:lnTo>
                  <a:pt x="12192000" y="3317099"/>
                </a:lnTo>
                <a:lnTo>
                  <a:pt x="11949809" y="3274129"/>
                </a:lnTo>
                <a:cubicBezTo>
                  <a:pt x="10278806" y="3006280"/>
                  <a:pt x="8264383" y="2849880"/>
                  <a:pt x="6096000" y="2849880"/>
                </a:cubicBezTo>
                <a:cubicBezTo>
                  <a:pt x="3927617" y="2849880"/>
                  <a:pt x="1913194" y="3006280"/>
                  <a:pt x="242191" y="3274129"/>
                </a:cubicBezTo>
                <a:lnTo>
                  <a:pt x="0" y="3317099"/>
                </a:lnTo>
                <a:close/>
              </a:path>
            </a:pathLst>
          </a:custGeom>
          <a:blipFill dpi="0" rotWithShape="0">
            <a:blip r:embed="rId2"/>
            <a:srcRect/>
            <a:stretch>
              <a:fillRect l="-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3" name="任意多边形: 形状 42"/>
          <p:cNvSpPr/>
          <p:nvPr userDrawn="1"/>
        </p:nvSpPr>
        <p:spPr>
          <a:xfrm rot="16200000">
            <a:off x="-998221" y="998221"/>
            <a:ext cx="6858000" cy="4861559"/>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17099">
                <a:moveTo>
                  <a:pt x="0" y="0"/>
                </a:moveTo>
                <a:lnTo>
                  <a:pt x="12192000" y="0"/>
                </a:lnTo>
                <a:lnTo>
                  <a:pt x="12192000" y="3317099"/>
                </a:lnTo>
                <a:lnTo>
                  <a:pt x="11949809" y="3274129"/>
                </a:lnTo>
                <a:cubicBezTo>
                  <a:pt x="10278806" y="3006280"/>
                  <a:pt x="8264383" y="2849880"/>
                  <a:pt x="6096000" y="2849880"/>
                </a:cubicBezTo>
                <a:cubicBezTo>
                  <a:pt x="3927617" y="2849880"/>
                  <a:pt x="1913194" y="3006280"/>
                  <a:pt x="242191" y="3274129"/>
                </a:cubicBezTo>
                <a:lnTo>
                  <a:pt x="0" y="3317099"/>
                </a:lnTo>
                <a:close/>
              </a:path>
            </a:pathLst>
          </a:cu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4" name="任意多边形: 形状 43"/>
          <p:cNvSpPr>
            <a:spLocks noChangeAspect="1"/>
          </p:cNvSpPr>
          <p:nvPr userDrawn="1"/>
        </p:nvSpPr>
        <p:spPr>
          <a:xfrm rot="16200000">
            <a:off x="766996" y="3144282"/>
            <a:ext cx="6858000" cy="569437"/>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 name="connsiteX0-1" fmla="*/ 12192000 w 12283440"/>
              <a:gd name="connsiteY0-2" fmla="*/ 0 h 3317099"/>
              <a:gd name="connsiteX1-3" fmla="*/ 12192000 w 12283440"/>
              <a:gd name="connsiteY1-4" fmla="*/ 3317099 h 3317099"/>
              <a:gd name="connsiteX2-5" fmla="*/ 11949809 w 12283440"/>
              <a:gd name="connsiteY2-6" fmla="*/ 3274129 h 3317099"/>
              <a:gd name="connsiteX3-7" fmla="*/ 6096000 w 12283440"/>
              <a:gd name="connsiteY3-8" fmla="*/ 2849880 h 3317099"/>
              <a:gd name="connsiteX4-9" fmla="*/ 242191 w 12283440"/>
              <a:gd name="connsiteY4-10" fmla="*/ 3274129 h 3317099"/>
              <a:gd name="connsiteX5-11" fmla="*/ 0 w 12283440"/>
              <a:gd name="connsiteY5-12" fmla="*/ 3317099 h 3317099"/>
              <a:gd name="connsiteX6-13" fmla="*/ 0 w 12283440"/>
              <a:gd name="connsiteY6-14" fmla="*/ 0 h 3317099"/>
              <a:gd name="connsiteX7" fmla="*/ 12283440 w 12283440"/>
              <a:gd name="connsiteY7" fmla="*/ 91440 h 3317099"/>
              <a:gd name="connsiteX0-15" fmla="*/ 12192000 w 12192000"/>
              <a:gd name="connsiteY0-16" fmla="*/ 0 h 3317099"/>
              <a:gd name="connsiteX1-17" fmla="*/ 12192000 w 12192000"/>
              <a:gd name="connsiteY1-18" fmla="*/ 3317099 h 3317099"/>
              <a:gd name="connsiteX2-19" fmla="*/ 11949809 w 12192000"/>
              <a:gd name="connsiteY2-20" fmla="*/ 3274129 h 3317099"/>
              <a:gd name="connsiteX3-21" fmla="*/ 6096000 w 12192000"/>
              <a:gd name="connsiteY3-22" fmla="*/ 2849880 h 3317099"/>
              <a:gd name="connsiteX4-23" fmla="*/ 242191 w 12192000"/>
              <a:gd name="connsiteY4-24" fmla="*/ 3274129 h 3317099"/>
              <a:gd name="connsiteX5-25" fmla="*/ 0 w 12192000"/>
              <a:gd name="connsiteY5-26" fmla="*/ 3317099 h 3317099"/>
              <a:gd name="connsiteX6-27" fmla="*/ 0 w 12192000"/>
              <a:gd name="connsiteY6-28" fmla="*/ 0 h 3317099"/>
              <a:gd name="connsiteX0-29" fmla="*/ 12192000 w 12192000"/>
              <a:gd name="connsiteY0-30" fmla="*/ 3317099 h 3317099"/>
              <a:gd name="connsiteX1-31" fmla="*/ 11949809 w 12192000"/>
              <a:gd name="connsiteY1-32" fmla="*/ 3274129 h 3317099"/>
              <a:gd name="connsiteX2-33" fmla="*/ 6096000 w 12192000"/>
              <a:gd name="connsiteY2-34" fmla="*/ 2849880 h 3317099"/>
              <a:gd name="connsiteX3-35" fmla="*/ 242191 w 12192000"/>
              <a:gd name="connsiteY3-36" fmla="*/ 3274129 h 3317099"/>
              <a:gd name="connsiteX4-37" fmla="*/ 0 w 12192000"/>
              <a:gd name="connsiteY4-38" fmla="*/ 3317099 h 3317099"/>
              <a:gd name="connsiteX5-39" fmla="*/ 0 w 12192000"/>
              <a:gd name="connsiteY5-40" fmla="*/ 0 h 3317099"/>
              <a:gd name="connsiteX0-41" fmla="*/ 12192000 w 12192000"/>
              <a:gd name="connsiteY0-42" fmla="*/ 467219 h 467219"/>
              <a:gd name="connsiteX1-43" fmla="*/ 11949809 w 12192000"/>
              <a:gd name="connsiteY1-44" fmla="*/ 424249 h 467219"/>
              <a:gd name="connsiteX2-45" fmla="*/ 6096000 w 12192000"/>
              <a:gd name="connsiteY2-46" fmla="*/ 0 h 467219"/>
              <a:gd name="connsiteX3-47" fmla="*/ 242191 w 12192000"/>
              <a:gd name="connsiteY3-48" fmla="*/ 424249 h 467219"/>
              <a:gd name="connsiteX4-49" fmla="*/ 0 w 12192000"/>
              <a:gd name="connsiteY4-50" fmla="*/ 467219 h 4672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467219">
                <a:moveTo>
                  <a:pt x="12192000" y="467219"/>
                </a:moveTo>
                <a:lnTo>
                  <a:pt x="11949809" y="424249"/>
                </a:lnTo>
                <a:cubicBezTo>
                  <a:pt x="10278806" y="156400"/>
                  <a:pt x="8264383" y="0"/>
                  <a:pt x="6096000" y="0"/>
                </a:cubicBezTo>
                <a:cubicBezTo>
                  <a:pt x="3927617" y="0"/>
                  <a:pt x="1913194" y="156400"/>
                  <a:pt x="242191" y="424249"/>
                </a:cubicBezTo>
                <a:lnTo>
                  <a:pt x="0" y="467219"/>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p:cNvPicPr>
            <a:picLocks noChangeAspect="1"/>
          </p:cNvPicPr>
          <p:nvPr userDrawn="1"/>
        </p:nvPicPr>
        <p:blipFill rotWithShape="1">
          <a:blip r:embed="rId3">
            <a:grayscl/>
            <a:extLst>
              <a:ext uri="{28A0092B-C50C-407E-A947-70E740481C1C}">
                <a14:useLocalDpi xmlns:a14="http://schemas.microsoft.com/office/drawing/2010/main" val="0"/>
              </a:ext>
            </a:extLst>
          </a:blip>
          <a:srcRect l="-1" r="-8230"/>
          <a:stretch>
            <a:fillRect/>
          </a:stretch>
        </p:blipFill>
        <p:spPr>
          <a:xfrm>
            <a:off x="9203790" y="445078"/>
            <a:ext cx="6468332" cy="596783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sp>
        <p:nvSpPr>
          <p:cNvPr id="60" name="任意多边形: 形状 59"/>
          <p:cNvSpPr/>
          <p:nvPr userDrawn="1"/>
        </p:nvSpPr>
        <p:spPr>
          <a:xfrm>
            <a:off x="1551008"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accent4">
              <a:lumMod val="50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6" name="文本框 5"/>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2" name="矩形 141"/>
          <p:cNvSpPr/>
          <p:nvPr userDrawn="1"/>
        </p:nvSpPr>
        <p:spPr>
          <a:xfrm>
            <a:off x="12120880" y="96567"/>
            <a:ext cx="71120" cy="350878"/>
          </a:xfrm>
          <a:prstGeom prst="rect">
            <a:avLst/>
          </a:prstGeom>
          <a:solidFill>
            <a:schemeClr val="accent4">
              <a:lumMod val="50000"/>
            </a:schemeClr>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222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userDrawn="1"/>
        </p:nvSpPr>
        <p:spPr>
          <a:xfrm>
            <a:off x="0" y="54222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7"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1"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六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accent4">
              <a:lumMod val="50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accent4">
              <a:lumMod val="50000"/>
            </a:schemeClr>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3295"/>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p:cNvSpPr>
            <a:spLocks noGrp="1"/>
          </p:cNvSpPr>
          <p:nvPr>
            <p:ph type="pic" sz="quarter" idx="13"/>
          </p:nvPr>
        </p:nvSpPr>
        <p:spPr>
          <a:xfrm>
            <a:off x="767953"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4">
                <a:lumMod val="50000"/>
              </a:schemeClr>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4"/>
          </p:nvPr>
        </p:nvSpPr>
        <p:spPr>
          <a:xfrm>
            <a:off x="4357421"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4">
                <a:lumMod val="50000"/>
              </a:schemeClr>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5"/>
          </p:nvPr>
        </p:nvSpPr>
        <p:spPr>
          <a:xfrm>
            <a:off x="7946889"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4">
                <a:lumMod val="50000"/>
              </a:schemeClr>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1" name="图片占位符 70"/>
          <p:cNvSpPr>
            <a:spLocks noGrp="1"/>
          </p:cNvSpPr>
          <p:nvPr>
            <p:ph type="pic" sz="quarter" idx="16"/>
          </p:nvPr>
        </p:nvSpPr>
        <p:spPr>
          <a:xfrm>
            <a:off x="2562687"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4">
                <a:lumMod val="50000"/>
              </a:schemeClr>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75" name="图片占位符 74"/>
          <p:cNvSpPr>
            <a:spLocks noGrp="1"/>
          </p:cNvSpPr>
          <p:nvPr>
            <p:ph type="pic" sz="quarter" idx="17"/>
          </p:nvPr>
        </p:nvSpPr>
        <p:spPr>
          <a:xfrm>
            <a:off x="6152155"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4">
                <a:lumMod val="50000"/>
              </a:schemeClr>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图片占位符 80"/>
          <p:cNvSpPr>
            <a:spLocks noGrp="1"/>
          </p:cNvSpPr>
          <p:nvPr>
            <p:ph type="pic" sz="quarter" idx="18"/>
          </p:nvPr>
        </p:nvSpPr>
        <p:spPr>
          <a:xfrm>
            <a:off x="9741624"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4">
                <a:lumMod val="50000"/>
              </a:schemeClr>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66" name="文本占位符 6"/>
          <p:cNvSpPr>
            <a:spLocks noGrp="1"/>
          </p:cNvSpPr>
          <p:nvPr>
            <p:ph type="body" sz="quarter" idx="19"/>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p:cNvSpPr>
            <a:spLocks noGrp="1"/>
          </p:cNvSpPr>
          <p:nvPr>
            <p:ph type="body" sz="quarter" idx="20"/>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9" name="文本占位符 6"/>
          <p:cNvSpPr>
            <a:spLocks noGrp="1"/>
          </p:cNvSpPr>
          <p:nvPr>
            <p:ph type="body" sz="quarter" idx="21"/>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p:cNvSpPr>
            <a:spLocks noGrp="1"/>
          </p:cNvSpPr>
          <p:nvPr>
            <p:ph type="body" sz="quarter" idx="22"/>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p:cNvSpPr>
            <a:spLocks noGrp="1"/>
          </p:cNvSpPr>
          <p:nvPr>
            <p:ph type="body" sz="quarter" idx="23"/>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四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accent4">
              <a:lumMod val="50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accent4">
              <a:lumMod val="50000"/>
            </a:schemeClr>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userDrawn="1"/>
        </p:nvSpPr>
        <p:spPr>
          <a:xfrm>
            <a:off x="-2392680" y="3707929"/>
            <a:ext cx="16977360" cy="5764554"/>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userDrawn="1"/>
        </p:nvSpPr>
        <p:spPr>
          <a:xfrm>
            <a:off x="-2392680" y="3850640"/>
            <a:ext cx="16977360" cy="5764554"/>
          </a:xfrm>
          <a:prstGeom prst="ellipse">
            <a:avLst/>
          </a:prstGeom>
          <a:solidFill>
            <a:schemeClr val="tx1"/>
          </a:solidFill>
          <a:ln>
            <a:noFill/>
          </a:ln>
          <a:effectLst>
            <a:outerShdw blurRad="139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图片占位符 59"/>
          <p:cNvSpPr>
            <a:spLocks noGrp="1"/>
          </p:cNvSpPr>
          <p:nvPr>
            <p:ph type="pic" sz="quarter" idx="13"/>
          </p:nvPr>
        </p:nvSpPr>
        <p:spPr>
          <a:xfrm>
            <a:off x="883921"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2" name="图片占位符 61"/>
          <p:cNvSpPr>
            <a:spLocks noGrp="1"/>
          </p:cNvSpPr>
          <p:nvPr>
            <p:ph type="pic" sz="quarter" idx="14"/>
          </p:nvPr>
        </p:nvSpPr>
        <p:spPr>
          <a:xfrm>
            <a:off x="3642554"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5"/>
          </p:nvPr>
        </p:nvSpPr>
        <p:spPr>
          <a:xfrm>
            <a:off x="6401187"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6"/>
          </p:nvPr>
        </p:nvSpPr>
        <p:spPr>
          <a:xfrm>
            <a:off x="9159820"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6" name="文本占位符 6"/>
          <p:cNvSpPr>
            <a:spLocks noGrp="1"/>
          </p:cNvSpPr>
          <p:nvPr>
            <p:ph type="body" sz="quarter" idx="17"/>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p:cNvSpPr>
            <a:spLocks noGrp="1"/>
          </p:cNvSpPr>
          <p:nvPr>
            <p:ph type="body" sz="quarter" idx="18"/>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9" name="文本占位符 6"/>
          <p:cNvSpPr>
            <a:spLocks noGrp="1"/>
          </p:cNvSpPr>
          <p:nvPr>
            <p:ph type="body" sz="quarter" idx="19"/>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p:cNvSpPr>
            <a:spLocks noGrp="1"/>
          </p:cNvSpPr>
          <p:nvPr>
            <p:ph type="body" sz="quarter" idx="20"/>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1" name="文本占位符 6"/>
          <p:cNvSpPr>
            <a:spLocks noGrp="1"/>
          </p:cNvSpPr>
          <p:nvPr>
            <p:ph type="body" sz="quarter" idx="21"/>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endParaRPr lang="zh-CN" altLang="en-US" sz="1100" spc="300" dirty="0">
              <a:solidFill>
                <a:schemeClr val="bg1"/>
              </a:solidFill>
              <a:latin typeface="+mn-ea"/>
              <a:ea typeface="+mn-ea"/>
            </a:endParaRPr>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accent4">
              <a:lumMod val="50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accent4">
              <a:lumMod val="50000"/>
            </a:schemeClr>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userDrawn="1"/>
        </p:nvSpPr>
        <p:spPr>
          <a:xfrm flipH="1">
            <a:off x="0" y="3753288"/>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1" fmla="*/ 12192000 w 12192000"/>
              <a:gd name="connsiteY0-2" fmla="*/ 0 h 1730415"/>
              <a:gd name="connsiteX1-3" fmla="*/ 6096000 w 12192000"/>
              <a:gd name="connsiteY1-4" fmla="*/ 219919 h 1730415"/>
              <a:gd name="connsiteX2-5" fmla="*/ 0 w 12192000"/>
              <a:gd name="connsiteY2-6" fmla="*/ 0 h 1730415"/>
              <a:gd name="connsiteX3-7" fmla="*/ 0 w 12192000"/>
              <a:gd name="connsiteY3-8" fmla="*/ 1730415 h 1730415"/>
              <a:gd name="connsiteX4-9" fmla="*/ 6096000 w 12192000"/>
              <a:gd name="connsiteY4-10" fmla="*/ 1730415 h 1730415"/>
              <a:gd name="connsiteX5-11" fmla="*/ 12192000 w 12192000"/>
              <a:gd name="connsiteY5-12" fmla="*/ 1730415 h 1730415"/>
              <a:gd name="connsiteX6" fmla="*/ 12192000 w 12192000"/>
              <a:gd name="connsiteY6" fmla="*/ 0 h 1730415"/>
              <a:gd name="connsiteX0-13" fmla="*/ 12192000 w 12192000"/>
              <a:gd name="connsiteY0-14" fmla="*/ 0 h 1730415"/>
              <a:gd name="connsiteX1-15" fmla="*/ 6096000 w 12192000"/>
              <a:gd name="connsiteY1-16" fmla="*/ 219919 h 1730415"/>
              <a:gd name="connsiteX2-17" fmla="*/ 0 w 12192000"/>
              <a:gd name="connsiteY2-18" fmla="*/ 0 h 1730415"/>
              <a:gd name="connsiteX3-19" fmla="*/ 0 w 12192000"/>
              <a:gd name="connsiteY3-20" fmla="*/ 1730415 h 1730415"/>
              <a:gd name="connsiteX4-21" fmla="*/ 6096000 w 12192000"/>
              <a:gd name="connsiteY4-22" fmla="*/ 1730415 h 1730415"/>
              <a:gd name="connsiteX5-23" fmla="*/ 12192000 w 12192000"/>
              <a:gd name="connsiteY5-24" fmla="*/ 1730415 h 1730415"/>
              <a:gd name="connsiteX6-25" fmla="*/ 12192000 w 12192000"/>
              <a:gd name="connsiteY6-26" fmla="*/ 0 h 1730415"/>
              <a:gd name="connsiteX0-27" fmla="*/ 12192000 w 12192000"/>
              <a:gd name="connsiteY0-28" fmla="*/ 0 h 1730415"/>
              <a:gd name="connsiteX1-29" fmla="*/ 6096000 w 12192000"/>
              <a:gd name="connsiteY1-30" fmla="*/ 219919 h 1730415"/>
              <a:gd name="connsiteX2-31" fmla="*/ 0 w 12192000"/>
              <a:gd name="connsiteY2-32" fmla="*/ 0 h 1730415"/>
              <a:gd name="connsiteX3-33" fmla="*/ 0 w 12192000"/>
              <a:gd name="connsiteY3-34" fmla="*/ 1730415 h 1730415"/>
              <a:gd name="connsiteX4-35" fmla="*/ 6096000 w 12192000"/>
              <a:gd name="connsiteY4-36" fmla="*/ 1730415 h 1730415"/>
              <a:gd name="connsiteX5-37" fmla="*/ 12192000 w 12192000"/>
              <a:gd name="connsiteY5-38" fmla="*/ 1730415 h 1730415"/>
              <a:gd name="connsiteX6-39" fmla="*/ 12192000 w 12192000"/>
              <a:gd name="connsiteY6-40" fmla="*/ 0 h 1730415"/>
              <a:gd name="connsiteX0-41" fmla="*/ 12192000 w 12192000"/>
              <a:gd name="connsiteY0-42" fmla="*/ 0 h 1730415"/>
              <a:gd name="connsiteX1-43" fmla="*/ 6096000 w 12192000"/>
              <a:gd name="connsiteY1-44" fmla="*/ 428577 h 1730415"/>
              <a:gd name="connsiteX2-45" fmla="*/ 0 w 12192000"/>
              <a:gd name="connsiteY2-46" fmla="*/ 0 h 1730415"/>
              <a:gd name="connsiteX3-47" fmla="*/ 0 w 12192000"/>
              <a:gd name="connsiteY3-48" fmla="*/ 1730415 h 1730415"/>
              <a:gd name="connsiteX4-49" fmla="*/ 6096000 w 12192000"/>
              <a:gd name="connsiteY4-50" fmla="*/ 1730415 h 1730415"/>
              <a:gd name="connsiteX5-51" fmla="*/ 12192000 w 12192000"/>
              <a:gd name="connsiteY5-52" fmla="*/ 1730415 h 1730415"/>
              <a:gd name="connsiteX6-53" fmla="*/ 12192000 w 12192000"/>
              <a:gd name="connsiteY6-54" fmla="*/ 0 h 1730415"/>
              <a:gd name="connsiteX0-55" fmla="*/ 12192000 w 12192000"/>
              <a:gd name="connsiteY0-56" fmla="*/ 0 h 1730415"/>
              <a:gd name="connsiteX1-57" fmla="*/ 6096000 w 12192000"/>
              <a:gd name="connsiteY1-58" fmla="*/ 428577 h 1730415"/>
              <a:gd name="connsiteX2-59" fmla="*/ 0 w 12192000"/>
              <a:gd name="connsiteY2-60" fmla="*/ 0 h 1730415"/>
              <a:gd name="connsiteX3-61" fmla="*/ 0 w 12192000"/>
              <a:gd name="connsiteY3-62" fmla="*/ 1730415 h 1730415"/>
              <a:gd name="connsiteX4-63" fmla="*/ 6096000 w 12192000"/>
              <a:gd name="connsiteY4-64" fmla="*/ 1730415 h 1730415"/>
              <a:gd name="connsiteX5-65" fmla="*/ 12192000 w 12192000"/>
              <a:gd name="connsiteY5-66" fmla="*/ 1730415 h 1730415"/>
              <a:gd name="connsiteX6-67" fmla="*/ 12192000 w 12192000"/>
              <a:gd name="connsiteY6-68" fmla="*/ 0 h 1730415"/>
              <a:gd name="connsiteX0-69" fmla="*/ 12192000 w 12192000"/>
              <a:gd name="connsiteY0-70" fmla="*/ 0 h 1730415"/>
              <a:gd name="connsiteX1-71" fmla="*/ 6096000 w 12192000"/>
              <a:gd name="connsiteY1-72" fmla="*/ 428577 h 1730415"/>
              <a:gd name="connsiteX2-73" fmla="*/ 0 w 12192000"/>
              <a:gd name="connsiteY2-74" fmla="*/ 0 h 1730415"/>
              <a:gd name="connsiteX3-75" fmla="*/ 0 w 12192000"/>
              <a:gd name="connsiteY3-76" fmla="*/ 1730415 h 1730415"/>
              <a:gd name="connsiteX4-77" fmla="*/ 6096000 w 12192000"/>
              <a:gd name="connsiteY4-78" fmla="*/ 1730415 h 1730415"/>
              <a:gd name="connsiteX5-79" fmla="*/ 12192000 w 12192000"/>
              <a:gd name="connsiteY5-80" fmla="*/ 1730415 h 1730415"/>
              <a:gd name="connsiteX6-81" fmla="*/ 12192000 w 12192000"/>
              <a:gd name="connsiteY6-82" fmla="*/ 0 h 17304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2192000" h="1730415">
                <a:moveTo>
                  <a:pt x="12192000" y="0"/>
                </a:moveTo>
                <a:cubicBezTo>
                  <a:pt x="10599838" y="191556"/>
                  <a:pt x="8139575" y="436294"/>
                  <a:pt x="6096000" y="428577"/>
                </a:cubicBezTo>
                <a:cubicBezTo>
                  <a:pt x="4052425" y="436294"/>
                  <a:pt x="1464841" y="174350"/>
                  <a:pt x="0" y="0"/>
                </a:cubicBezTo>
                <a:lnTo>
                  <a:pt x="0" y="1730415"/>
                </a:lnTo>
                <a:lnTo>
                  <a:pt x="6096000" y="1730415"/>
                </a:lnTo>
                <a:lnTo>
                  <a:pt x="12192000" y="1730415"/>
                </a:lnTo>
                <a:lnTo>
                  <a:pt x="1219200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userDrawn="1"/>
        </p:nvSpPr>
        <p:spPr>
          <a:xfrm flipH="1">
            <a:off x="0" y="4074290"/>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1" fmla="*/ 12192000 w 12192000"/>
              <a:gd name="connsiteY0-2" fmla="*/ 0 h 1730415"/>
              <a:gd name="connsiteX1-3" fmla="*/ 6096000 w 12192000"/>
              <a:gd name="connsiteY1-4" fmla="*/ 219919 h 1730415"/>
              <a:gd name="connsiteX2-5" fmla="*/ 0 w 12192000"/>
              <a:gd name="connsiteY2-6" fmla="*/ 0 h 1730415"/>
              <a:gd name="connsiteX3-7" fmla="*/ 0 w 12192000"/>
              <a:gd name="connsiteY3-8" fmla="*/ 1730415 h 1730415"/>
              <a:gd name="connsiteX4-9" fmla="*/ 6096000 w 12192000"/>
              <a:gd name="connsiteY4-10" fmla="*/ 1730415 h 1730415"/>
              <a:gd name="connsiteX5-11" fmla="*/ 12192000 w 12192000"/>
              <a:gd name="connsiteY5-12" fmla="*/ 1730415 h 1730415"/>
              <a:gd name="connsiteX6" fmla="*/ 12192000 w 12192000"/>
              <a:gd name="connsiteY6" fmla="*/ 0 h 1730415"/>
              <a:gd name="connsiteX0-13" fmla="*/ 12192000 w 12192000"/>
              <a:gd name="connsiteY0-14" fmla="*/ 0 h 1730415"/>
              <a:gd name="connsiteX1-15" fmla="*/ 6096000 w 12192000"/>
              <a:gd name="connsiteY1-16" fmla="*/ 219919 h 1730415"/>
              <a:gd name="connsiteX2-17" fmla="*/ 0 w 12192000"/>
              <a:gd name="connsiteY2-18" fmla="*/ 0 h 1730415"/>
              <a:gd name="connsiteX3-19" fmla="*/ 0 w 12192000"/>
              <a:gd name="connsiteY3-20" fmla="*/ 1730415 h 1730415"/>
              <a:gd name="connsiteX4-21" fmla="*/ 6096000 w 12192000"/>
              <a:gd name="connsiteY4-22" fmla="*/ 1730415 h 1730415"/>
              <a:gd name="connsiteX5-23" fmla="*/ 12192000 w 12192000"/>
              <a:gd name="connsiteY5-24" fmla="*/ 1730415 h 1730415"/>
              <a:gd name="connsiteX6-25" fmla="*/ 12192000 w 12192000"/>
              <a:gd name="connsiteY6-26" fmla="*/ 0 h 1730415"/>
              <a:gd name="connsiteX0-27" fmla="*/ 12192000 w 12192000"/>
              <a:gd name="connsiteY0-28" fmla="*/ 0 h 1730415"/>
              <a:gd name="connsiteX1-29" fmla="*/ 6096000 w 12192000"/>
              <a:gd name="connsiteY1-30" fmla="*/ 219919 h 1730415"/>
              <a:gd name="connsiteX2-31" fmla="*/ 0 w 12192000"/>
              <a:gd name="connsiteY2-32" fmla="*/ 0 h 1730415"/>
              <a:gd name="connsiteX3-33" fmla="*/ 0 w 12192000"/>
              <a:gd name="connsiteY3-34" fmla="*/ 1730415 h 1730415"/>
              <a:gd name="connsiteX4-35" fmla="*/ 6096000 w 12192000"/>
              <a:gd name="connsiteY4-36" fmla="*/ 1730415 h 1730415"/>
              <a:gd name="connsiteX5-37" fmla="*/ 12192000 w 12192000"/>
              <a:gd name="connsiteY5-38" fmla="*/ 1730415 h 1730415"/>
              <a:gd name="connsiteX6-39" fmla="*/ 12192000 w 12192000"/>
              <a:gd name="connsiteY6-40" fmla="*/ 0 h 17304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2192000" h="1730415">
                <a:moveTo>
                  <a:pt x="12192000" y="0"/>
                </a:moveTo>
                <a:cubicBezTo>
                  <a:pt x="10460941" y="119605"/>
                  <a:pt x="8139575" y="227636"/>
                  <a:pt x="6096000" y="219919"/>
                </a:cubicBezTo>
                <a:cubicBezTo>
                  <a:pt x="4052425" y="227636"/>
                  <a:pt x="1869955" y="131179"/>
                  <a:pt x="0" y="0"/>
                </a:cubicBezTo>
                <a:lnTo>
                  <a:pt x="0" y="1730415"/>
                </a:lnTo>
                <a:lnTo>
                  <a:pt x="6096000" y="1730415"/>
                </a:lnTo>
                <a:lnTo>
                  <a:pt x="12192000" y="1730415"/>
                </a:lnTo>
                <a:lnTo>
                  <a:pt x="1219200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图片占位符 58"/>
          <p:cNvSpPr>
            <a:spLocks noGrp="1"/>
          </p:cNvSpPr>
          <p:nvPr>
            <p:ph type="pic" sz="quarter" idx="13"/>
          </p:nvPr>
        </p:nvSpPr>
        <p:spPr>
          <a:xfrm>
            <a:off x="1261234"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77800" dist="38100" algn="l" rotWithShape="0">
              <a:prstClr val="black">
                <a:alpha val="20000"/>
              </a:prstClr>
            </a:outerShdw>
          </a:effectLst>
          <a:scene3d>
            <a:camera prst="perspectiveLeft"/>
            <a:lightRig rig="threePt" dir="t"/>
          </a:scene3d>
        </p:spPr>
        <p:txBody>
          <a:bodyPr wrap="square">
            <a:noAutofit/>
          </a:bodyPr>
          <a:lstStyle/>
          <a:p>
            <a:endParaRPr lang="zh-CN" altLang="en-US"/>
          </a:p>
        </p:txBody>
      </p:sp>
      <p:sp>
        <p:nvSpPr>
          <p:cNvPr id="61" name="图片占位符 60"/>
          <p:cNvSpPr>
            <a:spLocks noGrp="1"/>
          </p:cNvSpPr>
          <p:nvPr>
            <p:ph type="pic" sz="quarter" idx="14"/>
          </p:nvPr>
        </p:nvSpPr>
        <p:spPr>
          <a:xfrm>
            <a:off x="8525095"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27000" dist="38100" dir="10800000" algn="r" rotWithShape="0">
              <a:prstClr val="black">
                <a:alpha val="20000"/>
              </a:prstClr>
            </a:outerShdw>
          </a:effectLst>
          <a:scene3d>
            <a:camera prst="perspectiveRight"/>
            <a:lightRig rig="threePt" dir="t"/>
          </a:scene3d>
        </p:spPr>
        <p:txBody>
          <a:bodyPr wrap="square">
            <a:noAutofit/>
          </a:bodyPr>
          <a:lstStyle/>
          <a:p>
            <a:endParaRPr lang="zh-CN" altLang="en-US"/>
          </a:p>
        </p:txBody>
      </p:sp>
      <p:sp>
        <p:nvSpPr>
          <p:cNvPr id="66" name="图片占位符 65"/>
          <p:cNvSpPr>
            <a:spLocks noGrp="1"/>
          </p:cNvSpPr>
          <p:nvPr>
            <p:ph type="pic" sz="quarter" idx="15"/>
          </p:nvPr>
        </p:nvSpPr>
        <p:spPr>
          <a:xfrm>
            <a:off x="4870735" y="2000995"/>
            <a:ext cx="2553198" cy="2622134"/>
          </a:xfrm>
          <a:custGeom>
            <a:avLst/>
            <a:gdLst>
              <a:gd name="connsiteX0" fmla="*/ 0 w 2594851"/>
              <a:gd name="connsiteY0" fmla="*/ 0 h 3470916"/>
              <a:gd name="connsiteX1" fmla="*/ 2594851 w 2594851"/>
              <a:gd name="connsiteY1" fmla="*/ 0 h 3470916"/>
              <a:gd name="connsiteX2" fmla="*/ 2594851 w 2594851"/>
              <a:gd name="connsiteY2" fmla="*/ 3470916 h 3470916"/>
              <a:gd name="connsiteX3" fmla="*/ 0 w 2594851"/>
              <a:gd name="connsiteY3" fmla="*/ 3470916 h 3470916"/>
            </a:gdLst>
            <a:ahLst/>
            <a:cxnLst>
              <a:cxn ang="0">
                <a:pos x="connsiteX0" y="connsiteY0"/>
              </a:cxn>
              <a:cxn ang="0">
                <a:pos x="connsiteX1" y="connsiteY1"/>
              </a:cxn>
              <a:cxn ang="0">
                <a:pos x="connsiteX2" y="connsiteY2"/>
              </a:cxn>
              <a:cxn ang="0">
                <a:pos x="connsiteX3" y="connsiteY3"/>
              </a:cxn>
            </a:cxnLst>
            <a:rect l="l" t="t" r="r" b="b"/>
            <a:pathLst>
              <a:path w="2594851" h="3470916">
                <a:moveTo>
                  <a:pt x="0" y="0"/>
                </a:moveTo>
                <a:lnTo>
                  <a:pt x="2594851" y="0"/>
                </a:lnTo>
                <a:lnTo>
                  <a:pt x="2594851" y="3470916"/>
                </a:lnTo>
                <a:lnTo>
                  <a:pt x="0" y="3470916"/>
                </a:lnTo>
                <a:close/>
              </a:path>
            </a:pathLst>
          </a:custGeom>
          <a:ln w="44450">
            <a:solidFill>
              <a:schemeClr val="bg1"/>
            </a:solidFill>
          </a:ln>
          <a:effectLst>
            <a:outerShdw blurRad="228600" sx="102000" sy="102000" algn="ctr" rotWithShape="0">
              <a:prstClr val="black">
                <a:alpha val="20000"/>
              </a:prstClr>
            </a:outerShdw>
          </a:effectLst>
        </p:spPr>
        <p:txBody>
          <a:bodyPr wrap="square">
            <a:noAutofit/>
          </a:bodyPr>
          <a:lstStyle/>
          <a:p>
            <a:endParaRPr lang="zh-CN" altLang="en-US"/>
          </a:p>
        </p:txBody>
      </p:sp>
      <p:sp>
        <p:nvSpPr>
          <p:cNvPr id="65" name="文本占位符 6"/>
          <p:cNvSpPr>
            <a:spLocks noGrp="1"/>
          </p:cNvSpPr>
          <p:nvPr>
            <p:ph type="body" sz="quarter" idx="16"/>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p:cNvSpPr>
            <a:spLocks noGrp="1"/>
          </p:cNvSpPr>
          <p:nvPr>
            <p:ph type="body" sz="quarter" idx="17"/>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8" name="文本占位符 6"/>
          <p:cNvSpPr>
            <a:spLocks noGrp="1"/>
          </p:cNvSpPr>
          <p:nvPr>
            <p:ph type="body" sz="quarter" idx="18"/>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9" name="文本占位符 6"/>
          <p:cNvSpPr>
            <a:spLocks noGrp="1"/>
          </p:cNvSpPr>
          <p:nvPr>
            <p:ph type="body" sz="quarter" idx="19"/>
          </p:nvPr>
        </p:nvSpPr>
        <p:spPr>
          <a:xfrm>
            <a:off x="10064400" y="87340"/>
            <a:ext cx="198536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p:cNvSpPr>
            <a:spLocks noGrp="1"/>
          </p:cNvSpPr>
          <p:nvPr>
            <p:ph type="body" sz="quarter" idx="20"/>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endParaRPr lang="zh-CN" altLang="en-US" sz="1100" spc="300" dirty="0">
              <a:solidFill>
                <a:schemeClr val="bg1"/>
              </a:solidFill>
              <a:latin typeface="+mn-ea"/>
              <a:ea typeface="+mn-ea"/>
            </a:endParaRPr>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accent4">
              <a:lumMod val="50000"/>
            </a:schemeClr>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accent4">
              <a:lumMod val="50000"/>
            </a:schemeClr>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32287"/>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userDrawn="1"/>
        </p:nvSpPr>
        <p:spPr>
          <a:xfrm>
            <a:off x="0" y="3652139"/>
            <a:ext cx="12192000" cy="300363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71120" y="500565"/>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userDrawn="1"/>
        </p:nvSpPr>
        <p:spPr>
          <a:xfrm>
            <a:off x="0" y="3843057"/>
            <a:ext cx="12192000" cy="30036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p:cNvSpPr>
            <a:spLocks noGrp="1"/>
          </p:cNvSpPr>
          <p:nvPr>
            <p:ph type="pic" sz="quarter" idx="14"/>
          </p:nvPr>
        </p:nvSpPr>
        <p:spPr>
          <a:xfrm>
            <a:off x="7245460" y="1855886"/>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60" name="图片占位符 59"/>
          <p:cNvSpPr>
            <a:spLocks noGrp="1"/>
          </p:cNvSpPr>
          <p:nvPr>
            <p:ph type="pic" sz="quarter" idx="13"/>
          </p:nvPr>
        </p:nvSpPr>
        <p:spPr>
          <a:xfrm>
            <a:off x="1539142" y="1855885"/>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71" name="文本占位符 6"/>
          <p:cNvSpPr>
            <a:spLocks noGrp="1"/>
          </p:cNvSpPr>
          <p:nvPr>
            <p:ph type="body" sz="quarter" idx="15"/>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p:cNvSpPr>
            <a:spLocks noGrp="1"/>
          </p:cNvSpPr>
          <p:nvPr>
            <p:ph type="body" sz="quarter" idx="16"/>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3" name="文本占位符 6"/>
          <p:cNvSpPr>
            <a:spLocks noGrp="1"/>
          </p:cNvSpPr>
          <p:nvPr>
            <p:ph type="body" sz="quarter" idx="17"/>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p:cNvSpPr>
            <a:spLocks noGrp="1"/>
          </p:cNvSpPr>
          <p:nvPr>
            <p:ph type="body" sz="quarter" idx="18"/>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p:cNvSpPr>
            <a:spLocks noGrp="1"/>
          </p:cNvSpPr>
          <p:nvPr>
            <p:ph type="body" sz="quarter" idx="19"/>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 name="文本框 7"/>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endParaRPr lang="zh-CN" altLang="en-US" sz="1100" spc="300" dirty="0">
              <a:solidFill>
                <a:schemeClr val="bg1"/>
              </a:solidFill>
              <a:latin typeface="+mn-ea"/>
              <a:ea typeface="+mn-ea"/>
            </a:endParaRPr>
          </a:p>
        </p:txBody>
      </p:sp>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3036"/>
            <a:ext cx="446858" cy="44621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3C242-7F95-44DB-80BE-49C4BD2CCD4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5.xml"/><Relationship Id="rId2" Type="http://schemas.openxmlformats.org/officeDocument/2006/relationships/image" Target="../media/image28.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5.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5.xml"/><Relationship Id="rId2" Type="http://schemas.openxmlformats.org/officeDocument/2006/relationships/image" Target="../media/image20.png"/><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xml"/><Relationship Id="rId3" Type="http://schemas.openxmlformats.org/officeDocument/2006/relationships/image" Target="../media/image1.svg"/><Relationship Id="rId2" Type="http://schemas.openxmlformats.org/officeDocument/2006/relationships/image" Target="../media/image20.png"/><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svg"/><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56560" y="3013501"/>
            <a:ext cx="6278880" cy="829945"/>
          </a:xfrm>
          <a:prstGeom prst="rect">
            <a:avLst/>
          </a:prstGeom>
        </p:spPr>
        <p:txBody>
          <a:bodyPr wrap="none">
            <a:spAutoFit/>
          </a:bodyPr>
          <a:lstStyle/>
          <a:p>
            <a:pPr algn="ctr"/>
            <a:r>
              <a:rPr lang="zh-CN" altLang="en-US" sz="4800" b="1" dirty="0">
                <a:solidFill>
                  <a:schemeClr val="bg1"/>
                </a:solidFill>
                <a:latin typeface="+mj-ea"/>
                <a:ea typeface="+mj-ea"/>
              </a:rPr>
              <a:t>无人机在战争中的应用</a:t>
            </a:r>
            <a:endParaRPr lang="zh-CN" altLang="en-US" sz="4800" b="1" dirty="0">
              <a:solidFill>
                <a:schemeClr val="bg1"/>
              </a:solidFill>
              <a:latin typeface="+mj-ea"/>
              <a:ea typeface="+mj-ea"/>
            </a:endParaRPr>
          </a:p>
        </p:txBody>
      </p:sp>
      <p:sp>
        <p:nvSpPr>
          <p:cNvPr id="8" name="矩形 7"/>
          <p:cNvSpPr/>
          <p:nvPr/>
        </p:nvSpPr>
        <p:spPr>
          <a:xfrm>
            <a:off x="5385619" y="4757233"/>
            <a:ext cx="2176780" cy="398780"/>
          </a:xfrm>
          <a:prstGeom prst="rect">
            <a:avLst/>
          </a:prstGeom>
        </p:spPr>
        <p:txBody>
          <a:bodyPr wrap="none">
            <a:spAutoFit/>
          </a:bodyPr>
          <a:lstStyle/>
          <a:p>
            <a:r>
              <a:rPr lang="zh-CN" altLang="en-US" sz="2000" spc="-150" dirty="0">
                <a:solidFill>
                  <a:schemeClr val="bg1"/>
                </a:solidFill>
                <a:latin typeface="+mj-ea"/>
                <a:sym typeface="Wingdings 3" panose="05040102010807070707" pitchFamily="18" charset="2"/>
              </a:rPr>
              <a:t></a:t>
            </a:r>
            <a:r>
              <a:rPr lang="zh-CN" altLang="en-US" sz="2000" b="1" dirty="0">
                <a:solidFill>
                  <a:schemeClr val="bg1"/>
                </a:solidFill>
                <a:latin typeface="黑体" panose="02010609060101010101" pitchFamily="49" charset="-122"/>
                <a:ea typeface="黑体" panose="02010609060101010101" pitchFamily="49" charset="-122"/>
              </a:rPr>
              <a:t>汇报人：邱梁城</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7868776" y="4586418"/>
            <a:ext cx="309880" cy="398780"/>
          </a:xfrm>
          <a:prstGeom prst="rect">
            <a:avLst/>
          </a:prstGeom>
        </p:spPr>
        <p:txBody>
          <a:bodyPr wrap="none">
            <a:spAutoFit/>
          </a:bodyPr>
          <a:lstStyle/>
          <a:p>
            <a:endParaRPr lang="zh-CN" altLang="en-US" sz="2000" b="1" dirty="0">
              <a:solidFill>
                <a:schemeClr val="bg1"/>
              </a:solidFill>
              <a:latin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9080" y="1543050"/>
            <a:ext cx="11507470" cy="46736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俄乌战争</a:t>
            </a:r>
            <a:endParaRPr lang="zh-CN" altLang="en-US" dirty="0"/>
          </a:p>
        </p:txBody>
      </p:sp>
      <p:sp>
        <p:nvSpPr>
          <p:cNvPr id="8" name="文本占位符 7"/>
          <p:cNvSpPr>
            <a:spLocks noGrp="1"/>
          </p:cNvSpPr>
          <p:nvPr>
            <p:ph type="body" sz="quarter" idx="14"/>
          </p:nvPr>
        </p:nvSpPr>
        <p:spPr>
          <a:xfrm>
            <a:off x="3679190" y="87630"/>
            <a:ext cx="3751580" cy="368300"/>
          </a:xfrm>
        </p:spPr>
        <p:txBody>
          <a:bodyPr wrap="square"/>
          <a:lstStyle/>
          <a:p>
            <a:r>
              <a:rPr lang="zh-CN" altLang="en-US" dirty="0"/>
              <a:t>无人机在俄乌战争的应用</a:t>
            </a:r>
            <a:endParaRPr lang="zh-CN" altLang="en-US" dirty="0"/>
          </a:p>
        </p:txBody>
      </p:sp>
      <p:sp>
        <p:nvSpPr>
          <p:cNvPr id="3" name="文本框 2"/>
          <p:cNvSpPr txBox="1"/>
          <p:nvPr/>
        </p:nvSpPr>
        <p:spPr>
          <a:xfrm>
            <a:off x="753777" y="800100"/>
            <a:ext cx="9841230" cy="521970"/>
          </a:xfrm>
          <a:prstGeom prst="rect">
            <a:avLst/>
          </a:prstGeom>
          <a:noFill/>
        </p:spPr>
        <p:txBody>
          <a:bodyPr wrap="none" rtlCol="0">
            <a:spAutoFit/>
          </a:bodyPr>
          <a:lstStyle/>
          <a:p>
            <a:pPr algn="l"/>
            <a:r>
              <a:rPr lang="zh-CN" altLang="en-US" sz="2800" dirty="0">
                <a:solidFill>
                  <a:schemeClr val="accent4">
                    <a:lumMod val="50000"/>
                  </a:schemeClr>
                </a:solidFill>
                <a:latin typeface="+mj-ea"/>
                <a:ea typeface="+mj-ea"/>
              </a:rPr>
              <a:t>现代战争：</a:t>
            </a:r>
            <a:r>
              <a:rPr lang="zh-CN" altLang="en-US" sz="2800" dirty="0">
                <a:solidFill>
                  <a:schemeClr val="accent4">
                    <a:lumMod val="50000"/>
                  </a:schemeClr>
                </a:solidFill>
                <a:latin typeface="+mj-ea"/>
                <a:ea typeface="+mj-ea"/>
              </a:rPr>
              <a:t>无人机承担着各种任务——从空中监视到发射导弹</a:t>
            </a:r>
            <a:endParaRPr lang="zh-CN" altLang="en-US" sz="2800" dirty="0">
              <a:solidFill>
                <a:schemeClr val="accent4">
                  <a:lumMod val="50000"/>
                </a:schemeClr>
              </a:solidFill>
              <a:latin typeface="+mj-ea"/>
              <a:ea typeface="+mj-ea"/>
            </a:endParaRPr>
          </a:p>
        </p:txBody>
      </p:sp>
      <p:sp>
        <p:nvSpPr>
          <p:cNvPr id="30" name="Freeform 67"/>
          <p:cNvSpPr>
            <a:spLocks noEditPoints="1"/>
          </p:cNvSpPr>
          <p:nvPr/>
        </p:nvSpPr>
        <p:spPr bwMode="auto">
          <a:xfrm>
            <a:off x="148569" y="735999"/>
            <a:ext cx="605313" cy="649523"/>
          </a:xfrm>
          <a:custGeom>
            <a:avLst/>
            <a:gdLst>
              <a:gd name="T0" fmla="*/ 55 w 135"/>
              <a:gd name="T1" fmla="*/ 70 h 144"/>
              <a:gd name="T2" fmla="*/ 80 w 135"/>
              <a:gd name="T3" fmla="*/ 70 h 144"/>
              <a:gd name="T4" fmla="*/ 119 w 135"/>
              <a:gd name="T5" fmla="*/ 72 h 144"/>
              <a:gd name="T6" fmla="*/ 94 w 135"/>
              <a:gd name="T7" fmla="*/ 27 h 144"/>
              <a:gd name="T8" fmla="*/ 42 w 135"/>
              <a:gd name="T9" fmla="*/ 27 h 144"/>
              <a:gd name="T10" fmla="*/ 16 w 135"/>
              <a:gd name="T11" fmla="*/ 72 h 144"/>
              <a:gd name="T12" fmla="*/ 42 w 135"/>
              <a:gd name="T13" fmla="*/ 116 h 144"/>
              <a:gd name="T14" fmla="*/ 93 w 135"/>
              <a:gd name="T15" fmla="*/ 116 h 144"/>
              <a:gd name="T16" fmla="*/ 119 w 135"/>
              <a:gd name="T17" fmla="*/ 72 h 144"/>
              <a:gd name="T18" fmla="*/ 115 w 135"/>
              <a:gd name="T19" fmla="*/ 67 h 144"/>
              <a:gd name="T20" fmla="*/ 96 w 135"/>
              <a:gd name="T21" fmla="*/ 34 h 144"/>
              <a:gd name="T22" fmla="*/ 100 w 135"/>
              <a:gd name="T23" fmla="*/ 60 h 144"/>
              <a:gd name="T24" fmla="*/ 100 w 135"/>
              <a:gd name="T25" fmla="*/ 84 h 144"/>
              <a:gd name="T26" fmla="*/ 100 w 135"/>
              <a:gd name="T27" fmla="*/ 60 h 144"/>
              <a:gd name="T28" fmla="*/ 84 w 135"/>
              <a:gd name="T29" fmla="*/ 43 h 144"/>
              <a:gd name="T30" fmla="*/ 90 w 135"/>
              <a:gd name="T31" fmla="*/ 34 h 144"/>
              <a:gd name="T32" fmla="*/ 68 w 135"/>
              <a:gd name="T33" fmla="*/ 12 h 144"/>
              <a:gd name="T34" fmla="*/ 68 w 135"/>
              <a:gd name="T35" fmla="*/ 35 h 144"/>
              <a:gd name="T36" fmla="*/ 68 w 135"/>
              <a:gd name="T37" fmla="*/ 12 h 144"/>
              <a:gd name="T38" fmla="*/ 62 w 135"/>
              <a:gd name="T39" fmla="*/ 38 h 144"/>
              <a:gd name="T40" fmla="*/ 41 w 135"/>
              <a:gd name="T41" fmla="*/ 50 h 144"/>
              <a:gd name="T42" fmla="*/ 16 w 135"/>
              <a:gd name="T43" fmla="*/ 42 h 144"/>
              <a:gd name="T44" fmla="*/ 36 w 135"/>
              <a:gd name="T45" fmla="*/ 54 h 144"/>
              <a:gd name="T46" fmla="*/ 16 w 135"/>
              <a:gd name="T47" fmla="*/ 42 h 144"/>
              <a:gd name="T48" fmla="*/ 24 w 135"/>
              <a:gd name="T49" fmla="*/ 72 h 144"/>
              <a:gd name="T50" fmla="*/ 35 w 135"/>
              <a:gd name="T51" fmla="*/ 72 h 144"/>
              <a:gd name="T52" fmla="*/ 16 w 135"/>
              <a:gd name="T53" fmla="*/ 102 h 144"/>
              <a:gd name="T54" fmla="*/ 36 w 135"/>
              <a:gd name="T55" fmla="*/ 90 h 144"/>
              <a:gd name="T56" fmla="*/ 16 w 135"/>
              <a:gd name="T57" fmla="*/ 102 h 144"/>
              <a:gd name="T58" fmla="*/ 51 w 135"/>
              <a:gd name="T59" fmla="*/ 100 h 144"/>
              <a:gd name="T60" fmla="*/ 46 w 135"/>
              <a:gd name="T61" fmla="*/ 110 h 144"/>
              <a:gd name="T62" fmla="*/ 68 w 135"/>
              <a:gd name="T63" fmla="*/ 131 h 144"/>
              <a:gd name="T64" fmla="*/ 68 w 135"/>
              <a:gd name="T65" fmla="*/ 109 h 144"/>
              <a:gd name="T66" fmla="*/ 68 w 135"/>
              <a:gd name="T67" fmla="*/ 131 h 144"/>
              <a:gd name="T68" fmla="*/ 74 w 135"/>
              <a:gd name="T69" fmla="*/ 106 h 144"/>
              <a:gd name="T70" fmla="*/ 94 w 135"/>
              <a:gd name="T71" fmla="*/ 94 h 144"/>
              <a:gd name="T72" fmla="*/ 82 w 135"/>
              <a:gd name="T73" fmla="*/ 97 h 144"/>
              <a:gd name="T74" fmla="*/ 54 w 135"/>
              <a:gd name="T75" fmla="*/ 97 h 144"/>
              <a:gd name="T76" fmla="*/ 39 w 135"/>
              <a:gd name="T77" fmla="*/ 72 h 144"/>
              <a:gd name="T78" fmla="*/ 54 w 135"/>
              <a:gd name="T79" fmla="*/ 47 h 144"/>
              <a:gd name="T80" fmla="*/ 82 w 135"/>
              <a:gd name="T81" fmla="*/ 47 h 144"/>
              <a:gd name="T82" fmla="*/ 96 w 135"/>
              <a:gd name="T83" fmla="*/ 72 h 144"/>
              <a:gd name="T84" fmla="*/ 82 w 135"/>
              <a:gd name="T85" fmla="*/ 97 h 144"/>
              <a:gd name="T86" fmla="*/ 95 w 135"/>
              <a:gd name="T87" fmla="*/ 110 h 144"/>
              <a:gd name="T88" fmla="*/ 115 w 135"/>
              <a:gd name="T89" fmla="*/ 7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 h="144">
                <a:moveTo>
                  <a:pt x="68" y="58"/>
                </a:moveTo>
                <a:cubicBezTo>
                  <a:pt x="61" y="58"/>
                  <a:pt x="55" y="63"/>
                  <a:pt x="55" y="70"/>
                </a:cubicBezTo>
                <a:cubicBezTo>
                  <a:pt x="55" y="77"/>
                  <a:pt x="61" y="82"/>
                  <a:pt x="68" y="82"/>
                </a:cubicBezTo>
                <a:cubicBezTo>
                  <a:pt x="75" y="82"/>
                  <a:pt x="80" y="77"/>
                  <a:pt x="80" y="70"/>
                </a:cubicBezTo>
                <a:cubicBezTo>
                  <a:pt x="80" y="63"/>
                  <a:pt x="75" y="58"/>
                  <a:pt x="68" y="58"/>
                </a:cubicBezTo>
                <a:close/>
                <a:moveTo>
                  <a:pt x="119" y="72"/>
                </a:moveTo>
                <a:cubicBezTo>
                  <a:pt x="131" y="58"/>
                  <a:pt x="135" y="45"/>
                  <a:pt x="130" y="36"/>
                </a:cubicBezTo>
                <a:cubicBezTo>
                  <a:pt x="125" y="27"/>
                  <a:pt x="111" y="24"/>
                  <a:pt x="94" y="27"/>
                </a:cubicBezTo>
                <a:cubicBezTo>
                  <a:pt x="87" y="11"/>
                  <a:pt x="78" y="0"/>
                  <a:pt x="68" y="0"/>
                </a:cubicBezTo>
                <a:cubicBezTo>
                  <a:pt x="57" y="0"/>
                  <a:pt x="48" y="11"/>
                  <a:pt x="42" y="27"/>
                </a:cubicBezTo>
                <a:cubicBezTo>
                  <a:pt x="25" y="24"/>
                  <a:pt x="11" y="27"/>
                  <a:pt x="5" y="36"/>
                </a:cubicBezTo>
                <a:cubicBezTo>
                  <a:pt x="0" y="45"/>
                  <a:pt x="5" y="58"/>
                  <a:pt x="16" y="72"/>
                </a:cubicBezTo>
                <a:cubicBezTo>
                  <a:pt x="5" y="86"/>
                  <a:pt x="0" y="99"/>
                  <a:pt x="5" y="108"/>
                </a:cubicBezTo>
                <a:cubicBezTo>
                  <a:pt x="11" y="117"/>
                  <a:pt x="25" y="120"/>
                  <a:pt x="42" y="116"/>
                </a:cubicBezTo>
                <a:cubicBezTo>
                  <a:pt x="48" y="133"/>
                  <a:pt x="57" y="144"/>
                  <a:pt x="68" y="144"/>
                </a:cubicBezTo>
                <a:cubicBezTo>
                  <a:pt x="78" y="144"/>
                  <a:pt x="87" y="133"/>
                  <a:pt x="93" y="116"/>
                </a:cubicBezTo>
                <a:cubicBezTo>
                  <a:pt x="111" y="120"/>
                  <a:pt x="125" y="117"/>
                  <a:pt x="130" y="108"/>
                </a:cubicBezTo>
                <a:cubicBezTo>
                  <a:pt x="135" y="99"/>
                  <a:pt x="131" y="85"/>
                  <a:pt x="119" y="72"/>
                </a:cubicBezTo>
                <a:close/>
                <a:moveTo>
                  <a:pt x="119" y="42"/>
                </a:moveTo>
                <a:cubicBezTo>
                  <a:pt x="123" y="49"/>
                  <a:pt x="121" y="58"/>
                  <a:pt x="115" y="67"/>
                </a:cubicBezTo>
                <a:cubicBezTo>
                  <a:pt x="111" y="63"/>
                  <a:pt x="105" y="58"/>
                  <a:pt x="99" y="54"/>
                </a:cubicBezTo>
                <a:cubicBezTo>
                  <a:pt x="99" y="46"/>
                  <a:pt x="97" y="40"/>
                  <a:pt x="96" y="34"/>
                </a:cubicBezTo>
                <a:cubicBezTo>
                  <a:pt x="107" y="33"/>
                  <a:pt x="116" y="36"/>
                  <a:pt x="119" y="42"/>
                </a:cubicBezTo>
                <a:close/>
                <a:moveTo>
                  <a:pt x="100" y="60"/>
                </a:moveTo>
                <a:cubicBezTo>
                  <a:pt x="104" y="64"/>
                  <a:pt x="108" y="68"/>
                  <a:pt x="111" y="72"/>
                </a:cubicBezTo>
                <a:cubicBezTo>
                  <a:pt x="108" y="76"/>
                  <a:pt x="105" y="80"/>
                  <a:pt x="100" y="84"/>
                </a:cubicBezTo>
                <a:cubicBezTo>
                  <a:pt x="100" y="80"/>
                  <a:pt x="101" y="76"/>
                  <a:pt x="101" y="72"/>
                </a:cubicBezTo>
                <a:cubicBezTo>
                  <a:pt x="101" y="68"/>
                  <a:pt x="100" y="64"/>
                  <a:pt x="100" y="60"/>
                </a:cubicBezTo>
                <a:close/>
                <a:moveTo>
                  <a:pt x="94" y="50"/>
                </a:moveTo>
                <a:cubicBezTo>
                  <a:pt x="91" y="48"/>
                  <a:pt x="88" y="45"/>
                  <a:pt x="84" y="43"/>
                </a:cubicBezTo>
                <a:cubicBezTo>
                  <a:pt x="81" y="41"/>
                  <a:pt x="77" y="40"/>
                  <a:pt x="74" y="38"/>
                </a:cubicBezTo>
                <a:cubicBezTo>
                  <a:pt x="79" y="36"/>
                  <a:pt x="85" y="35"/>
                  <a:pt x="90" y="34"/>
                </a:cubicBezTo>
                <a:cubicBezTo>
                  <a:pt x="91" y="39"/>
                  <a:pt x="93" y="44"/>
                  <a:pt x="94" y="50"/>
                </a:cubicBezTo>
                <a:close/>
                <a:moveTo>
                  <a:pt x="68" y="12"/>
                </a:moveTo>
                <a:cubicBezTo>
                  <a:pt x="75" y="12"/>
                  <a:pt x="82" y="19"/>
                  <a:pt x="87" y="29"/>
                </a:cubicBezTo>
                <a:cubicBezTo>
                  <a:pt x="81" y="30"/>
                  <a:pt x="74" y="33"/>
                  <a:pt x="68" y="35"/>
                </a:cubicBezTo>
                <a:cubicBezTo>
                  <a:pt x="61" y="32"/>
                  <a:pt x="55" y="30"/>
                  <a:pt x="48" y="29"/>
                </a:cubicBezTo>
                <a:cubicBezTo>
                  <a:pt x="53" y="19"/>
                  <a:pt x="60" y="12"/>
                  <a:pt x="68" y="12"/>
                </a:cubicBezTo>
                <a:close/>
                <a:moveTo>
                  <a:pt x="46" y="34"/>
                </a:moveTo>
                <a:cubicBezTo>
                  <a:pt x="51" y="35"/>
                  <a:pt x="56" y="36"/>
                  <a:pt x="62" y="38"/>
                </a:cubicBezTo>
                <a:cubicBezTo>
                  <a:pt x="59" y="40"/>
                  <a:pt x="55" y="41"/>
                  <a:pt x="51" y="43"/>
                </a:cubicBezTo>
                <a:cubicBezTo>
                  <a:pt x="48" y="45"/>
                  <a:pt x="45" y="48"/>
                  <a:pt x="41" y="50"/>
                </a:cubicBezTo>
                <a:cubicBezTo>
                  <a:pt x="43" y="44"/>
                  <a:pt x="44" y="39"/>
                  <a:pt x="46" y="34"/>
                </a:cubicBezTo>
                <a:close/>
                <a:moveTo>
                  <a:pt x="16" y="42"/>
                </a:moveTo>
                <a:cubicBezTo>
                  <a:pt x="20" y="36"/>
                  <a:pt x="29" y="33"/>
                  <a:pt x="40" y="34"/>
                </a:cubicBezTo>
                <a:cubicBezTo>
                  <a:pt x="38" y="40"/>
                  <a:pt x="37" y="46"/>
                  <a:pt x="36" y="54"/>
                </a:cubicBezTo>
                <a:cubicBezTo>
                  <a:pt x="30" y="58"/>
                  <a:pt x="25" y="63"/>
                  <a:pt x="21" y="67"/>
                </a:cubicBezTo>
                <a:cubicBezTo>
                  <a:pt x="15" y="58"/>
                  <a:pt x="13" y="49"/>
                  <a:pt x="16" y="42"/>
                </a:cubicBezTo>
                <a:close/>
                <a:moveTo>
                  <a:pt x="36" y="84"/>
                </a:moveTo>
                <a:cubicBezTo>
                  <a:pt x="31" y="80"/>
                  <a:pt x="27" y="76"/>
                  <a:pt x="24" y="72"/>
                </a:cubicBezTo>
                <a:cubicBezTo>
                  <a:pt x="27" y="68"/>
                  <a:pt x="31" y="64"/>
                  <a:pt x="35" y="60"/>
                </a:cubicBezTo>
                <a:cubicBezTo>
                  <a:pt x="35" y="64"/>
                  <a:pt x="35" y="68"/>
                  <a:pt x="35" y="72"/>
                </a:cubicBezTo>
                <a:cubicBezTo>
                  <a:pt x="35" y="76"/>
                  <a:pt x="35" y="80"/>
                  <a:pt x="36" y="84"/>
                </a:cubicBezTo>
                <a:close/>
                <a:moveTo>
                  <a:pt x="16" y="102"/>
                </a:moveTo>
                <a:cubicBezTo>
                  <a:pt x="13" y="95"/>
                  <a:pt x="15" y="86"/>
                  <a:pt x="21" y="77"/>
                </a:cubicBezTo>
                <a:cubicBezTo>
                  <a:pt x="25" y="81"/>
                  <a:pt x="30" y="86"/>
                  <a:pt x="36" y="90"/>
                </a:cubicBezTo>
                <a:cubicBezTo>
                  <a:pt x="37" y="97"/>
                  <a:pt x="38" y="104"/>
                  <a:pt x="40" y="110"/>
                </a:cubicBezTo>
                <a:cubicBezTo>
                  <a:pt x="29" y="111"/>
                  <a:pt x="20" y="108"/>
                  <a:pt x="16" y="102"/>
                </a:cubicBezTo>
                <a:close/>
                <a:moveTo>
                  <a:pt x="42" y="94"/>
                </a:moveTo>
                <a:cubicBezTo>
                  <a:pt x="45" y="96"/>
                  <a:pt x="48" y="98"/>
                  <a:pt x="51" y="100"/>
                </a:cubicBezTo>
                <a:cubicBezTo>
                  <a:pt x="55" y="102"/>
                  <a:pt x="58" y="104"/>
                  <a:pt x="62" y="106"/>
                </a:cubicBezTo>
                <a:cubicBezTo>
                  <a:pt x="56" y="108"/>
                  <a:pt x="51" y="109"/>
                  <a:pt x="46" y="110"/>
                </a:cubicBezTo>
                <a:cubicBezTo>
                  <a:pt x="44" y="105"/>
                  <a:pt x="43" y="100"/>
                  <a:pt x="42" y="94"/>
                </a:cubicBezTo>
                <a:close/>
                <a:moveTo>
                  <a:pt x="68" y="131"/>
                </a:moveTo>
                <a:cubicBezTo>
                  <a:pt x="60" y="131"/>
                  <a:pt x="54" y="125"/>
                  <a:pt x="48" y="115"/>
                </a:cubicBezTo>
                <a:cubicBezTo>
                  <a:pt x="55" y="114"/>
                  <a:pt x="61" y="111"/>
                  <a:pt x="68" y="109"/>
                </a:cubicBezTo>
                <a:cubicBezTo>
                  <a:pt x="74" y="111"/>
                  <a:pt x="81" y="114"/>
                  <a:pt x="87" y="115"/>
                </a:cubicBezTo>
                <a:cubicBezTo>
                  <a:pt x="82" y="125"/>
                  <a:pt x="75" y="131"/>
                  <a:pt x="68" y="131"/>
                </a:cubicBezTo>
                <a:close/>
                <a:moveTo>
                  <a:pt x="90" y="110"/>
                </a:moveTo>
                <a:cubicBezTo>
                  <a:pt x="85" y="109"/>
                  <a:pt x="79" y="108"/>
                  <a:pt x="74" y="106"/>
                </a:cubicBezTo>
                <a:cubicBezTo>
                  <a:pt x="77" y="104"/>
                  <a:pt x="81" y="103"/>
                  <a:pt x="84" y="100"/>
                </a:cubicBezTo>
                <a:cubicBezTo>
                  <a:pt x="88" y="98"/>
                  <a:pt x="91" y="96"/>
                  <a:pt x="94" y="94"/>
                </a:cubicBezTo>
                <a:cubicBezTo>
                  <a:pt x="93" y="100"/>
                  <a:pt x="92" y="105"/>
                  <a:pt x="90" y="110"/>
                </a:cubicBezTo>
                <a:close/>
                <a:moveTo>
                  <a:pt x="82" y="97"/>
                </a:moveTo>
                <a:cubicBezTo>
                  <a:pt x="77" y="99"/>
                  <a:pt x="72" y="101"/>
                  <a:pt x="68" y="103"/>
                </a:cubicBezTo>
                <a:cubicBezTo>
                  <a:pt x="63" y="101"/>
                  <a:pt x="58" y="99"/>
                  <a:pt x="54" y="97"/>
                </a:cubicBezTo>
                <a:cubicBezTo>
                  <a:pt x="49" y="94"/>
                  <a:pt x="45" y="91"/>
                  <a:pt x="41" y="88"/>
                </a:cubicBezTo>
                <a:cubicBezTo>
                  <a:pt x="40" y="83"/>
                  <a:pt x="39" y="77"/>
                  <a:pt x="39" y="72"/>
                </a:cubicBezTo>
                <a:cubicBezTo>
                  <a:pt x="39" y="66"/>
                  <a:pt x="40" y="61"/>
                  <a:pt x="41" y="56"/>
                </a:cubicBezTo>
                <a:cubicBezTo>
                  <a:pt x="45" y="53"/>
                  <a:pt x="49" y="50"/>
                  <a:pt x="54" y="47"/>
                </a:cubicBezTo>
                <a:cubicBezTo>
                  <a:pt x="58" y="45"/>
                  <a:pt x="63" y="42"/>
                  <a:pt x="68" y="40"/>
                </a:cubicBezTo>
                <a:cubicBezTo>
                  <a:pt x="73" y="42"/>
                  <a:pt x="77" y="45"/>
                  <a:pt x="82" y="47"/>
                </a:cubicBezTo>
                <a:cubicBezTo>
                  <a:pt x="87" y="50"/>
                  <a:pt x="91" y="53"/>
                  <a:pt x="95" y="56"/>
                </a:cubicBezTo>
                <a:cubicBezTo>
                  <a:pt x="96" y="61"/>
                  <a:pt x="96" y="66"/>
                  <a:pt x="96" y="72"/>
                </a:cubicBezTo>
                <a:cubicBezTo>
                  <a:pt x="96" y="77"/>
                  <a:pt x="96" y="83"/>
                  <a:pt x="95" y="88"/>
                </a:cubicBezTo>
                <a:cubicBezTo>
                  <a:pt x="91" y="91"/>
                  <a:pt x="87" y="94"/>
                  <a:pt x="82" y="97"/>
                </a:cubicBezTo>
                <a:close/>
                <a:moveTo>
                  <a:pt x="119" y="102"/>
                </a:moveTo>
                <a:cubicBezTo>
                  <a:pt x="116" y="108"/>
                  <a:pt x="107" y="111"/>
                  <a:pt x="95" y="110"/>
                </a:cubicBezTo>
                <a:cubicBezTo>
                  <a:pt x="97" y="104"/>
                  <a:pt x="99" y="97"/>
                  <a:pt x="100" y="90"/>
                </a:cubicBezTo>
                <a:cubicBezTo>
                  <a:pt x="105" y="86"/>
                  <a:pt x="110" y="81"/>
                  <a:pt x="115" y="77"/>
                </a:cubicBezTo>
                <a:cubicBezTo>
                  <a:pt x="121" y="86"/>
                  <a:pt x="123" y="95"/>
                  <a:pt x="119" y="102"/>
                </a:cubicBezTo>
                <a:close/>
              </a:path>
            </a:pathLst>
          </a:custGeom>
          <a:solidFill>
            <a:schemeClr val="accent4">
              <a:lumMod val="50000"/>
            </a:schemeClr>
          </a:solidFill>
          <a:ln>
            <a:solidFill>
              <a:schemeClr val="accent4">
                <a:lumMod val="50000"/>
              </a:schemeClr>
            </a:solidFill>
          </a:ln>
        </p:spPr>
        <p:txBody>
          <a:bodyPr vert="horz" wrap="square" lIns="91440" tIns="45720" rIns="91440" bIns="45720" numCol="1" anchor="t" anchorCtr="0" compatLnSpc="1"/>
          <a:p>
            <a:endParaRPr lang="en-US"/>
          </a:p>
        </p:txBody>
      </p:sp>
      <p:sp>
        <p:nvSpPr>
          <p:cNvPr id="64" name="任意多边形: 形状 63"/>
          <p:cNvSpPr/>
          <p:nvPr/>
        </p:nvSpPr>
        <p:spPr>
          <a:xfrm>
            <a:off x="7273290" y="1765300"/>
            <a:ext cx="4147820" cy="4297045"/>
          </a:xfrm>
          <a:custGeom>
            <a:avLst/>
            <a:gdLst>
              <a:gd name="connsiteX0" fmla="*/ 0 w 2431456"/>
              <a:gd name="connsiteY0" fmla="*/ 0 h 3402874"/>
              <a:gd name="connsiteX1" fmla="*/ 2431456 w 2431456"/>
              <a:gd name="connsiteY1" fmla="*/ 0 h 3402874"/>
              <a:gd name="connsiteX2" fmla="*/ 2431456 w 2431456"/>
              <a:gd name="connsiteY2" fmla="*/ 1405916 h 3402874"/>
              <a:gd name="connsiteX3" fmla="*/ 2400369 w 2431456"/>
              <a:gd name="connsiteY3" fmla="*/ 1412192 h 3402874"/>
              <a:gd name="connsiteX4" fmla="*/ 2351590 w 2431456"/>
              <a:gd name="connsiteY4" fmla="*/ 1485782 h 3402874"/>
              <a:gd name="connsiteX5" fmla="*/ 2400369 w 2431456"/>
              <a:gd name="connsiteY5" fmla="*/ 1559372 h 3402874"/>
              <a:gd name="connsiteX6" fmla="*/ 2431456 w 2431456"/>
              <a:gd name="connsiteY6" fmla="*/ 1565648 h 3402874"/>
              <a:gd name="connsiteX7" fmla="*/ 2431456 w 2431456"/>
              <a:gd name="connsiteY7" fmla="*/ 3402874 h 3402874"/>
              <a:gd name="connsiteX8" fmla="*/ 0 w 2431456"/>
              <a:gd name="connsiteY8" fmla="*/ 3402874 h 3402874"/>
              <a:gd name="connsiteX9" fmla="*/ 0 w 2431456"/>
              <a:gd name="connsiteY9" fmla="*/ 1565648 h 3402874"/>
              <a:gd name="connsiteX10" fmla="*/ 31087 w 2431456"/>
              <a:gd name="connsiteY10" fmla="*/ 1559372 h 3402874"/>
              <a:gd name="connsiteX11" fmla="*/ 79866 w 2431456"/>
              <a:gd name="connsiteY11" fmla="*/ 1485782 h 3402874"/>
              <a:gd name="connsiteX12" fmla="*/ 31087 w 2431456"/>
              <a:gd name="connsiteY12" fmla="*/ 1412192 h 3402874"/>
              <a:gd name="connsiteX13" fmla="*/ 0 w 2431456"/>
              <a:gd name="connsiteY13" fmla="*/ 1405916 h 340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1456" h="3402874">
                <a:moveTo>
                  <a:pt x="0" y="0"/>
                </a:moveTo>
                <a:lnTo>
                  <a:pt x="2431456" y="0"/>
                </a:lnTo>
                <a:lnTo>
                  <a:pt x="2431456" y="1405916"/>
                </a:lnTo>
                <a:lnTo>
                  <a:pt x="2400369" y="1412192"/>
                </a:lnTo>
                <a:cubicBezTo>
                  <a:pt x="2371704" y="1424317"/>
                  <a:pt x="2351590" y="1452701"/>
                  <a:pt x="2351590" y="1485782"/>
                </a:cubicBezTo>
                <a:cubicBezTo>
                  <a:pt x="2351590" y="1518864"/>
                  <a:pt x="2371704" y="1547248"/>
                  <a:pt x="2400369" y="1559372"/>
                </a:cubicBezTo>
                <a:lnTo>
                  <a:pt x="2431456" y="1565648"/>
                </a:lnTo>
                <a:lnTo>
                  <a:pt x="2431456" y="3402874"/>
                </a:lnTo>
                <a:lnTo>
                  <a:pt x="0" y="3402874"/>
                </a:lnTo>
                <a:lnTo>
                  <a:pt x="0" y="1565648"/>
                </a:lnTo>
                <a:lnTo>
                  <a:pt x="31087" y="1559372"/>
                </a:lnTo>
                <a:cubicBezTo>
                  <a:pt x="59753" y="1547248"/>
                  <a:pt x="79866" y="1518864"/>
                  <a:pt x="79866" y="1485782"/>
                </a:cubicBezTo>
                <a:cubicBezTo>
                  <a:pt x="79866" y="1452701"/>
                  <a:pt x="59753" y="1424317"/>
                  <a:pt x="31087" y="1412192"/>
                </a:cubicBezTo>
                <a:lnTo>
                  <a:pt x="0" y="1405916"/>
                </a:lnTo>
                <a:close/>
              </a:path>
            </a:pathLst>
          </a:custGeom>
          <a:solidFill>
            <a:schemeClr val="bg1">
              <a:lumMod val="95000"/>
            </a:schemeClr>
          </a:solidFill>
          <a:ln w="38100">
            <a:noFill/>
          </a:ln>
          <a:effectLst>
            <a:outerShdw blurRad="1016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just"/>
            <a:endParaRPr lang="zh-CN" altLang="en-US" dirty="0"/>
          </a:p>
        </p:txBody>
      </p:sp>
      <p:pic>
        <p:nvPicPr>
          <p:cNvPr id="12" name="图片 11"/>
          <p:cNvPicPr>
            <a:picLocks noChangeAspect="1"/>
          </p:cNvPicPr>
          <p:nvPr/>
        </p:nvPicPr>
        <p:blipFill>
          <a:blip r:embed="rId1"/>
          <a:stretch>
            <a:fillRect/>
          </a:stretch>
        </p:blipFill>
        <p:spPr>
          <a:xfrm>
            <a:off x="594360" y="1765300"/>
            <a:ext cx="6122670" cy="4171950"/>
          </a:xfrm>
          <a:prstGeom prst="rect">
            <a:avLst/>
          </a:prstGeom>
        </p:spPr>
      </p:pic>
      <p:sp>
        <p:nvSpPr>
          <p:cNvPr id="14" name="文本框 13"/>
          <p:cNvSpPr txBox="1"/>
          <p:nvPr/>
        </p:nvSpPr>
        <p:spPr>
          <a:xfrm>
            <a:off x="7412355" y="1974215"/>
            <a:ext cx="3869690" cy="1845310"/>
          </a:xfrm>
          <a:prstGeom prst="rect">
            <a:avLst/>
          </a:prstGeom>
          <a:noFill/>
        </p:spPr>
        <p:txBody>
          <a:bodyPr wrap="square" rtlCol="0">
            <a:spAutoFit/>
          </a:bodyPr>
          <a:p>
            <a:r>
              <a:rPr lang="en-US" altLang="zh-CN"/>
              <a:t>    </a:t>
            </a:r>
            <a:r>
              <a:rPr lang="zh-CN" altLang="en-US"/>
              <a:t>俄罗斯比乌克兰拥有更</a:t>
            </a:r>
            <a:r>
              <a:rPr lang="zh-CN" altLang="en-US" sz="2000" b="1">
                <a:solidFill>
                  <a:srgbClr val="FF0000"/>
                </a:solidFill>
              </a:rPr>
              <a:t>领先的军事设备、防空系统</a:t>
            </a:r>
            <a:r>
              <a:rPr lang="zh-CN" altLang="en-US"/>
              <a:t>，并且其</a:t>
            </a:r>
            <a:r>
              <a:rPr lang="zh-CN" altLang="en-US" sz="2000" b="1">
                <a:solidFill>
                  <a:srgbClr val="FF0000"/>
                </a:solidFill>
              </a:rPr>
              <a:t>部署范围、设备数量</a:t>
            </a:r>
            <a:r>
              <a:rPr lang="zh-CN" altLang="en-US"/>
              <a:t>均展现除了俄罗斯是比乌克兰更有优势的国家。</a:t>
            </a:r>
            <a:endParaRPr lang="zh-CN" altLang="en-US"/>
          </a:p>
          <a:p>
            <a:endParaRPr lang="zh-CN" altLang="en-US"/>
          </a:p>
          <a:p>
            <a:endParaRPr lang="zh-CN" altLang="en-US"/>
          </a:p>
        </p:txBody>
      </p:sp>
      <p:sp>
        <p:nvSpPr>
          <p:cNvPr id="20" name="矩形 19"/>
          <p:cNvSpPr/>
          <p:nvPr/>
        </p:nvSpPr>
        <p:spPr>
          <a:xfrm>
            <a:off x="7346315" y="3314700"/>
            <a:ext cx="4074795" cy="1198880"/>
          </a:xfrm>
          <a:prstGeom prst="rect">
            <a:avLst/>
          </a:prstGeom>
          <a:noFill/>
          <a:ln>
            <a:noFill/>
          </a:ln>
        </p:spPr>
        <p:txBody>
          <a:bodyPr wrap="square" rtlCol="0" anchor="t">
            <a:spAutoFit/>
          </a:bodyPr>
          <a:p>
            <a:pPr algn="l"/>
            <a:r>
              <a:rPr lang="en-US" altLang="zh-CN" sz="2400" b="1">
                <a:gradFill>
                  <a:gsLst>
                    <a:gs pos="0">
                      <a:srgbClr val="FE4444"/>
                    </a:gs>
                    <a:gs pos="100000">
                      <a:srgbClr val="832B2B"/>
                    </a:gs>
                  </a:gsLst>
                  <a:lin scaled="0"/>
                </a:gradFill>
                <a:effectLst>
                  <a:outerShdw blurRad="38100" dist="25400" dir="5400000" algn="ctr" rotWithShape="0">
                    <a:srgbClr val="6E747A">
                      <a:alpha val="43000"/>
                    </a:srgbClr>
                  </a:outerShdw>
                </a:effectLst>
                <a:sym typeface="+mn-ea"/>
              </a:rPr>
              <a:t>    </a:t>
            </a:r>
            <a:r>
              <a:rPr lang="zh-CN" altLang="en-US" sz="2400" b="1">
                <a:gradFill>
                  <a:gsLst>
                    <a:gs pos="0">
                      <a:srgbClr val="FE4444"/>
                    </a:gs>
                    <a:gs pos="100000">
                      <a:srgbClr val="832B2B"/>
                    </a:gs>
                  </a:gsLst>
                  <a:lin scaled="0"/>
                </a:gradFill>
                <a:effectLst>
                  <a:outerShdw blurRad="38100" dist="25400" dir="5400000" algn="ctr" rotWithShape="0">
                    <a:srgbClr val="6E747A">
                      <a:alpha val="43000"/>
                    </a:srgbClr>
                  </a:outerShdw>
                </a:effectLst>
                <a:sym typeface="+mn-ea"/>
              </a:rPr>
              <a:t>为什么这样的情况下还被乌克兰的无人机渗透如此严重？损失巨大！</a:t>
            </a:r>
            <a:endParaRPr lang="zh-CN" altLang="en-US" sz="2400" b="1">
              <a:gradFill>
                <a:gsLst>
                  <a:gs pos="0">
                    <a:srgbClr val="FE4444"/>
                  </a:gs>
                  <a:gs pos="100000">
                    <a:srgbClr val="832B2B"/>
                  </a:gs>
                </a:gsLst>
                <a:lin scaled="0"/>
              </a:gradFill>
              <a:effectLst>
                <a:outerShdw blurRad="38100" dist="25400" dir="5400000" algn="ctr" rotWithShape="0">
                  <a:srgbClr val="6E747A">
                    <a:alpha val="43000"/>
                  </a:srgbClr>
                </a:outerShdw>
              </a:effectLst>
              <a:sym typeface="+mn-ea"/>
            </a:endParaRPr>
          </a:p>
        </p:txBody>
      </p:sp>
      <p:sp>
        <p:nvSpPr>
          <p:cNvPr id="23" name="文本框 22"/>
          <p:cNvSpPr txBox="1"/>
          <p:nvPr/>
        </p:nvSpPr>
        <p:spPr>
          <a:xfrm>
            <a:off x="7430770" y="4738370"/>
            <a:ext cx="3747770" cy="1198880"/>
          </a:xfrm>
          <a:prstGeom prst="rect">
            <a:avLst/>
          </a:prstGeom>
          <a:noFill/>
        </p:spPr>
        <p:txBody>
          <a:bodyPr wrap="square" rtlCol="0">
            <a:spAutoFit/>
          </a:bodyPr>
          <a:p>
            <a:pPr marL="285750" indent="-285750">
              <a:buFont typeface="Wingdings" panose="05000000000000000000" charset="0"/>
              <a:buChar char="l"/>
            </a:pPr>
            <a:r>
              <a:rPr lang="zh-CN" altLang="en-US" b="1"/>
              <a:t>电子技术落后西方</a:t>
            </a:r>
            <a:endParaRPr lang="zh-CN" altLang="en-US" b="1"/>
          </a:p>
          <a:p>
            <a:pPr marL="285750" indent="-285750">
              <a:buFont typeface="Wingdings" panose="05000000000000000000" charset="0"/>
              <a:buChar char="l"/>
            </a:pPr>
            <a:r>
              <a:rPr lang="zh-CN" altLang="en-US" b="1"/>
              <a:t>防空系统对低空识别能力不强</a:t>
            </a:r>
            <a:endParaRPr lang="zh-CN" altLang="en-US" b="1"/>
          </a:p>
          <a:p>
            <a:pPr marL="285750" indent="-285750">
              <a:buFont typeface="Wingdings" panose="05000000000000000000" charset="0"/>
              <a:buChar char="l"/>
            </a:pPr>
            <a:r>
              <a:rPr lang="zh-CN" altLang="en-US" b="1"/>
              <a:t>俄军问题</a:t>
            </a:r>
            <a:endParaRPr lang="zh-CN" altLang="en-US"/>
          </a:p>
          <a:p>
            <a:pPr indent="0">
              <a:buFont typeface="Wingdings" panose="05000000000000000000" charset="0"/>
              <a:buNone/>
            </a:pP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9080" y="1543050"/>
            <a:ext cx="11507470" cy="46736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俄乌战争</a:t>
            </a:r>
            <a:endParaRPr lang="zh-CN" altLang="en-US" dirty="0"/>
          </a:p>
        </p:txBody>
      </p:sp>
      <p:sp>
        <p:nvSpPr>
          <p:cNvPr id="8" name="文本占位符 7"/>
          <p:cNvSpPr>
            <a:spLocks noGrp="1"/>
          </p:cNvSpPr>
          <p:nvPr>
            <p:ph type="body" sz="quarter" idx="14"/>
          </p:nvPr>
        </p:nvSpPr>
        <p:spPr>
          <a:xfrm>
            <a:off x="3679190" y="87630"/>
            <a:ext cx="3751580" cy="368300"/>
          </a:xfrm>
        </p:spPr>
        <p:txBody>
          <a:bodyPr wrap="square"/>
          <a:lstStyle/>
          <a:p>
            <a:r>
              <a:rPr lang="zh-CN" altLang="en-US" dirty="0"/>
              <a:t>无人机在俄乌战争的应用</a:t>
            </a:r>
            <a:endParaRPr lang="zh-CN" altLang="en-US" dirty="0"/>
          </a:p>
        </p:txBody>
      </p:sp>
      <p:sp>
        <p:nvSpPr>
          <p:cNvPr id="3" name="文本框 2"/>
          <p:cNvSpPr txBox="1"/>
          <p:nvPr/>
        </p:nvSpPr>
        <p:spPr>
          <a:xfrm>
            <a:off x="753777" y="800100"/>
            <a:ext cx="9841230" cy="521970"/>
          </a:xfrm>
          <a:prstGeom prst="rect">
            <a:avLst/>
          </a:prstGeom>
          <a:noFill/>
        </p:spPr>
        <p:txBody>
          <a:bodyPr wrap="none" rtlCol="0">
            <a:spAutoFit/>
          </a:bodyPr>
          <a:lstStyle/>
          <a:p>
            <a:pPr algn="l"/>
            <a:r>
              <a:rPr lang="zh-CN" altLang="en-US" sz="2800" dirty="0">
                <a:solidFill>
                  <a:schemeClr val="accent4">
                    <a:lumMod val="50000"/>
                  </a:schemeClr>
                </a:solidFill>
                <a:latin typeface="+mj-ea"/>
                <a:ea typeface="+mj-ea"/>
              </a:rPr>
              <a:t>现代战争：</a:t>
            </a:r>
            <a:r>
              <a:rPr lang="zh-CN" altLang="en-US" sz="2800" dirty="0">
                <a:solidFill>
                  <a:schemeClr val="accent4">
                    <a:lumMod val="50000"/>
                  </a:schemeClr>
                </a:solidFill>
                <a:latin typeface="+mj-ea"/>
                <a:ea typeface="+mj-ea"/>
              </a:rPr>
              <a:t>无人机承担着各种任务——从空中监视到发射导弹</a:t>
            </a:r>
            <a:endParaRPr lang="zh-CN" altLang="en-US" sz="2800" dirty="0">
              <a:solidFill>
                <a:schemeClr val="accent4">
                  <a:lumMod val="50000"/>
                </a:schemeClr>
              </a:solidFill>
              <a:latin typeface="+mj-ea"/>
              <a:ea typeface="+mj-ea"/>
            </a:endParaRPr>
          </a:p>
        </p:txBody>
      </p:sp>
      <p:sp>
        <p:nvSpPr>
          <p:cNvPr id="30" name="Freeform 67"/>
          <p:cNvSpPr>
            <a:spLocks noEditPoints="1"/>
          </p:cNvSpPr>
          <p:nvPr/>
        </p:nvSpPr>
        <p:spPr bwMode="auto">
          <a:xfrm>
            <a:off x="148569" y="735999"/>
            <a:ext cx="605313" cy="649523"/>
          </a:xfrm>
          <a:custGeom>
            <a:avLst/>
            <a:gdLst>
              <a:gd name="T0" fmla="*/ 55 w 135"/>
              <a:gd name="T1" fmla="*/ 70 h 144"/>
              <a:gd name="T2" fmla="*/ 80 w 135"/>
              <a:gd name="T3" fmla="*/ 70 h 144"/>
              <a:gd name="T4" fmla="*/ 119 w 135"/>
              <a:gd name="T5" fmla="*/ 72 h 144"/>
              <a:gd name="T6" fmla="*/ 94 w 135"/>
              <a:gd name="T7" fmla="*/ 27 h 144"/>
              <a:gd name="T8" fmla="*/ 42 w 135"/>
              <a:gd name="T9" fmla="*/ 27 h 144"/>
              <a:gd name="T10" fmla="*/ 16 w 135"/>
              <a:gd name="T11" fmla="*/ 72 h 144"/>
              <a:gd name="T12" fmla="*/ 42 w 135"/>
              <a:gd name="T13" fmla="*/ 116 h 144"/>
              <a:gd name="T14" fmla="*/ 93 w 135"/>
              <a:gd name="T15" fmla="*/ 116 h 144"/>
              <a:gd name="T16" fmla="*/ 119 w 135"/>
              <a:gd name="T17" fmla="*/ 72 h 144"/>
              <a:gd name="T18" fmla="*/ 115 w 135"/>
              <a:gd name="T19" fmla="*/ 67 h 144"/>
              <a:gd name="T20" fmla="*/ 96 w 135"/>
              <a:gd name="T21" fmla="*/ 34 h 144"/>
              <a:gd name="T22" fmla="*/ 100 w 135"/>
              <a:gd name="T23" fmla="*/ 60 h 144"/>
              <a:gd name="T24" fmla="*/ 100 w 135"/>
              <a:gd name="T25" fmla="*/ 84 h 144"/>
              <a:gd name="T26" fmla="*/ 100 w 135"/>
              <a:gd name="T27" fmla="*/ 60 h 144"/>
              <a:gd name="T28" fmla="*/ 84 w 135"/>
              <a:gd name="T29" fmla="*/ 43 h 144"/>
              <a:gd name="T30" fmla="*/ 90 w 135"/>
              <a:gd name="T31" fmla="*/ 34 h 144"/>
              <a:gd name="T32" fmla="*/ 68 w 135"/>
              <a:gd name="T33" fmla="*/ 12 h 144"/>
              <a:gd name="T34" fmla="*/ 68 w 135"/>
              <a:gd name="T35" fmla="*/ 35 h 144"/>
              <a:gd name="T36" fmla="*/ 68 w 135"/>
              <a:gd name="T37" fmla="*/ 12 h 144"/>
              <a:gd name="T38" fmla="*/ 62 w 135"/>
              <a:gd name="T39" fmla="*/ 38 h 144"/>
              <a:gd name="T40" fmla="*/ 41 w 135"/>
              <a:gd name="T41" fmla="*/ 50 h 144"/>
              <a:gd name="T42" fmla="*/ 16 w 135"/>
              <a:gd name="T43" fmla="*/ 42 h 144"/>
              <a:gd name="T44" fmla="*/ 36 w 135"/>
              <a:gd name="T45" fmla="*/ 54 h 144"/>
              <a:gd name="T46" fmla="*/ 16 w 135"/>
              <a:gd name="T47" fmla="*/ 42 h 144"/>
              <a:gd name="T48" fmla="*/ 24 w 135"/>
              <a:gd name="T49" fmla="*/ 72 h 144"/>
              <a:gd name="T50" fmla="*/ 35 w 135"/>
              <a:gd name="T51" fmla="*/ 72 h 144"/>
              <a:gd name="T52" fmla="*/ 16 w 135"/>
              <a:gd name="T53" fmla="*/ 102 h 144"/>
              <a:gd name="T54" fmla="*/ 36 w 135"/>
              <a:gd name="T55" fmla="*/ 90 h 144"/>
              <a:gd name="T56" fmla="*/ 16 w 135"/>
              <a:gd name="T57" fmla="*/ 102 h 144"/>
              <a:gd name="T58" fmla="*/ 51 w 135"/>
              <a:gd name="T59" fmla="*/ 100 h 144"/>
              <a:gd name="T60" fmla="*/ 46 w 135"/>
              <a:gd name="T61" fmla="*/ 110 h 144"/>
              <a:gd name="T62" fmla="*/ 68 w 135"/>
              <a:gd name="T63" fmla="*/ 131 h 144"/>
              <a:gd name="T64" fmla="*/ 68 w 135"/>
              <a:gd name="T65" fmla="*/ 109 h 144"/>
              <a:gd name="T66" fmla="*/ 68 w 135"/>
              <a:gd name="T67" fmla="*/ 131 h 144"/>
              <a:gd name="T68" fmla="*/ 74 w 135"/>
              <a:gd name="T69" fmla="*/ 106 h 144"/>
              <a:gd name="T70" fmla="*/ 94 w 135"/>
              <a:gd name="T71" fmla="*/ 94 h 144"/>
              <a:gd name="T72" fmla="*/ 82 w 135"/>
              <a:gd name="T73" fmla="*/ 97 h 144"/>
              <a:gd name="T74" fmla="*/ 54 w 135"/>
              <a:gd name="T75" fmla="*/ 97 h 144"/>
              <a:gd name="T76" fmla="*/ 39 w 135"/>
              <a:gd name="T77" fmla="*/ 72 h 144"/>
              <a:gd name="T78" fmla="*/ 54 w 135"/>
              <a:gd name="T79" fmla="*/ 47 h 144"/>
              <a:gd name="T80" fmla="*/ 82 w 135"/>
              <a:gd name="T81" fmla="*/ 47 h 144"/>
              <a:gd name="T82" fmla="*/ 96 w 135"/>
              <a:gd name="T83" fmla="*/ 72 h 144"/>
              <a:gd name="T84" fmla="*/ 82 w 135"/>
              <a:gd name="T85" fmla="*/ 97 h 144"/>
              <a:gd name="T86" fmla="*/ 95 w 135"/>
              <a:gd name="T87" fmla="*/ 110 h 144"/>
              <a:gd name="T88" fmla="*/ 115 w 135"/>
              <a:gd name="T89" fmla="*/ 7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 h="144">
                <a:moveTo>
                  <a:pt x="68" y="58"/>
                </a:moveTo>
                <a:cubicBezTo>
                  <a:pt x="61" y="58"/>
                  <a:pt x="55" y="63"/>
                  <a:pt x="55" y="70"/>
                </a:cubicBezTo>
                <a:cubicBezTo>
                  <a:pt x="55" y="77"/>
                  <a:pt x="61" y="82"/>
                  <a:pt x="68" y="82"/>
                </a:cubicBezTo>
                <a:cubicBezTo>
                  <a:pt x="75" y="82"/>
                  <a:pt x="80" y="77"/>
                  <a:pt x="80" y="70"/>
                </a:cubicBezTo>
                <a:cubicBezTo>
                  <a:pt x="80" y="63"/>
                  <a:pt x="75" y="58"/>
                  <a:pt x="68" y="58"/>
                </a:cubicBezTo>
                <a:close/>
                <a:moveTo>
                  <a:pt x="119" y="72"/>
                </a:moveTo>
                <a:cubicBezTo>
                  <a:pt x="131" y="58"/>
                  <a:pt x="135" y="45"/>
                  <a:pt x="130" y="36"/>
                </a:cubicBezTo>
                <a:cubicBezTo>
                  <a:pt x="125" y="27"/>
                  <a:pt x="111" y="24"/>
                  <a:pt x="94" y="27"/>
                </a:cubicBezTo>
                <a:cubicBezTo>
                  <a:pt x="87" y="11"/>
                  <a:pt x="78" y="0"/>
                  <a:pt x="68" y="0"/>
                </a:cubicBezTo>
                <a:cubicBezTo>
                  <a:pt x="57" y="0"/>
                  <a:pt x="48" y="11"/>
                  <a:pt x="42" y="27"/>
                </a:cubicBezTo>
                <a:cubicBezTo>
                  <a:pt x="25" y="24"/>
                  <a:pt x="11" y="27"/>
                  <a:pt x="5" y="36"/>
                </a:cubicBezTo>
                <a:cubicBezTo>
                  <a:pt x="0" y="45"/>
                  <a:pt x="5" y="58"/>
                  <a:pt x="16" y="72"/>
                </a:cubicBezTo>
                <a:cubicBezTo>
                  <a:pt x="5" y="86"/>
                  <a:pt x="0" y="99"/>
                  <a:pt x="5" y="108"/>
                </a:cubicBezTo>
                <a:cubicBezTo>
                  <a:pt x="11" y="117"/>
                  <a:pt x="25" y="120"/>
                  <a:pt x="42" y="116"/>
                </a:cubicBezTo>
                <a:cubicBezTo>
                  <a:pt x="48" y="133"/>
                  <a:pt x="57" y="144"/>
                  <a:pt x="68" y="144"/>
                </a:cubicBezTo>
                <a:cubicBezTo>
                  <a:pt x="78" y="144"/>
                  <a:pt x="87" y="133"/>
                  <a:pt x="93" y="116"/>
                </a:cubicBezTo>
                <a:cubicBezTo>
                  <a:pt x="111" y="120"/>
                  <a:pt x="125" y="117"/>
                  <a:pt x="130" y="108"/>
                </a:cubicBezTo>
                <a:cubicBezTo>
                  <a:pt x="135" y="99"/>
                  <a:pt x="131" y="85"/>
                  <a:pt x="119" y="72"/>
                </a:cubicBezTo>
                <a:close/>
                <a:moveTo>
                  <a:pt x="119" y="42"/>
                </a:moveTo>
                <a:cubicBezTo>
                  <a:pt x="123" y="49"/>
                  <a:pt x="121" y="58"/>
                  <a:pt x="115" y="67"/>
                </a:cubicBezTo>
                <a:cubicBezTo>
                  <a:pt x="111" y="63"/>
                  <a:pt x="105" y="58"/>
                  <a:pt x="99" y="54"/>
                </a:cubicBezTo>
                <a:cubicBezTo>
                  <a:pt x="99" y="46"/>
                  <a:pt x="97" y="40"/>
                  <a:pt x="96" y="34"/>
                </a:cubicBezTo>
                <a:cubicBezTo>
                  <a:pt x="107" y="33"/>
                  <a:pt x="116" y="36"/>
                  <a:pt x="119" y="42"/>
                </a:cubicBezTo>
                <a:close/>
                <a:moveTo>
                  <a:pt x="100" y="60"/>
                </a:moveTo>
                <a:cubicBezTo>
                  <a:pt x="104" y="64"/>
                  <a:pt x="108" y="68"/>
                  <a:pt x="111" y="72"/>
                </a:cubicBezTo>
                <a:cubicBezTo>
                  <a:pt x="108" y="76"/>
                  <a:pt x="105" y="80"/>
                  <a:pt x="100" y="84"/>
                </a:cubicBezTo>
                <a:cubicBezTo>
                  <a:pt x="100" y="80"/>
                  <a:pt x="101" y="76"/>
                  <a:pt x="101" y="72"/>
                </a:cubicBezTo>
                <a:cubicBezTo>
                  <a:pt x="101" y="68"/>
                  <a:pt x="100" y="64"/>
                  <a:pt x="100" y="60"/>
                </a:cubicBezTo>
                <a:close/>
                <a:moveTo>
                  <a:pt x="94" y="50"/>
                </a:moveTo>
                <a:cubicBezTo>
                  <a:pt x="91" y="48"/>
                  <a:pt x="88" y="45"/>
                  <a:pt x="84" y="43"/>
                </a:cubicBezTo>
                <a:cubicBezTo>
                  <a:pt x="81" y="41"/>
                  <a:pt x="77" y="40"/>
                  <a:pt x="74" y="38"/>
                </a:cubicBezTo>
                <a:cubicBezTo>
                  <a:pt x="79" y="36"/>
                  <a:pt x="85" y="35"/>
                  <a:pt x="90" y="34"/>
                </a:cubicBezTo>
                <a:cubicBezTo>
                  <a:pt x="91" y="39"/>
                  <a:pt x="93" y="44"/>
                  <a:pt x="94" y="50"/>
                </a:cubicBezTo>
                <a:close/>
                <a:moveTo>
                  <a:pt x="68" y="12"/>
                </a:moveTo>
                <a:cubicBezTo>
                  <a:pt x="75" y="12"/>
                  <a:pt x="82" y="19"/>
                  <a:pt x="87" y="29"/>
                </a:cubicBezTo>
                <a:cubicBezTo>
                  <a:pt x="81" y="30"/>
                  <a:pt x="74" y="33"/>
                  <a:pt x="68" y="35"/>
                </a:cubicBezTo>
                <a:cubicBezTo>
                  <a:pt x="61" y="32"/>
                  <a:pt x="55" y="30"/>
                  <a:pt x="48" y="29"/>
                </a:cubicBezTo>
                <a:cubicBezTo>
                  <a:pt x="53" y="19"/>
                  <a:pt x="60" y="12"/>
                  <a:pt x="68" y="12"/>
                </a:cubicBezTo>
                <a:close/>
                <a:moveTo>
                  <a:pt x="46" y="34"/>
                </a:moveTo>
                <a:cubicBezTo>
                  <a:pt x="51" y="35"/>
                  <a:pt x="56" y="36"/>
                  <a:pt x="62" y="38"/>
                </a:cubicBezTo>
                <a:cubicBezTo>
                  <a:pt x="59" y="40"/>
                  <a:pt x="55" y="41"/>
                  <a:pt x="51" y="43"/>
                </a:cubicBezTo>
                <a:cubicBezTo>
                  <a:pt x="48" y="45"/>
                  <a:pt x="45" y="48"/>
                  <a:pt x="41" y="50"/>
                </a:cubicBezTo>
                <a:cubicBezTo>
                  <a:pt x="43" y="44"/>
                  <a:pt x="44" y="39"/>
                  <a:pt x="46" y="34"/>
                </a:cubicBezTo>
                <a:close/>
                <a:moveTo>
                  <a:pt x="16" y="42"/>
                </a:moveTo>
                <a:cubicBezTo>
                  <a:pt x="20" y="36"/>
                  <a:pt x="29" y="33"/>
                  <a:pt x="40" y="34"/>
                </a:cubicBezTo>
                <a:cubicBezTo>
                  <a:pt x="38" y="40"/>
                  <a:pt x="37" y="46"/>
                  <a:pt x="36" y="54"/>
                </a:cubicBezTo>
                <a:cubicBezTo>
                  <a:pt x="30" y="58"/>
                  <a:pt x="25" y="63"/>
                  <a:pt x="21" y="67"/>
                </a:cubicBezTo>
                <a:cubicBezTo>
                  <a:pt x="15" y="58"/>
                  <a:pt x="13" y="49"/>
                  <a:pt x="16" y="42"/>
                </a:cubicBezTo>
                <a:close/>
                <a:moveTo>
                  <a:pt x="36" y="84"/>
                </a:moveTo>
                <a:cubicBezTo>
                  <a:pt x="31" y="80"/>
                  <a:pt x="27" y="76"/>
                  <a:pt x="24" y="72"/>
                </a:cubicBezTo>
                <a:cubicBezTo>
                  <a:pt x="27" y="68"/>
                  <a:pt x="31" y="64"/>
                  <a:pt x="35" y="60"/>
                </a:cubicBezTo>
                <a:cubicBezTo>
                  <a:pt x="35" y="64"/>
                  <a:pt x="35" y="68"/>
                  <a:pt x="35" y="72"/>
                </a:cubicBezTo>
                <a:cubicBezTo>
                  <a:pt x="35" y="76"/>
                  <a:pt x="35" y="80"/>
                  <a:pt x="36" y="84"/>
                </a:cubicBezTo>
                <a:close/>
                <a:moveTo>
                  <a:pt x="16" y="102"/>
                </a:moveTo>
                <a:cubicBezTo>
                  <a:pt x="13" y="95"/>
                  <a:pt x="15" y="86"/>
                  <a:pt x="21" y="77"/>
                </a:cubicBezTo>
                <a:cubicBezTo>
                  <a:pt x="25" y="81"/>
                  <a:pt x="30" y="86"/>
                  <a:pt x="36" y="90"/>
                </a:cubicBezTo>
                <a:cubicBezTo>
                  <a:pt x="37" y="97"/>
                  <a:pt x="38" y="104"/>
                  <a:pt x="40" y="110"/>
                </a:cubicBezTo>
                <a:cubicBezTo>
                  <a:pt x="29" y="111"/>
                  <a:pt x="20" y="108"/>
                  <a:pt x="16" y="102"/>
                </a:cubicBezTo>
                <a:close/>
                <a:moveTo>
                  <a:pt x="42" y="94"/>
                </a:moveTo>
                <a:cubicBezTo>
                  <a:pt x="45" y="96"/>
                  <a:pt x="48" y="98"/>
                  <a:pt x="51" y="100"/>
                </a:cubicBezTo>
                <a:cubicBezTo>
                  <a:pt x="55" y="102"/>
                  <a:pt x="58" y="104"/>
                  <a:pt x="62" y="106"/>
                </a:cubicBezTo>
                <a:cubicBezTo>
                  <a:pt x="56" y="108"/>
                  <a:pt x="51" y="109"/>
                  <a:pt x="46" y="110"/>
                </a:cubicBezTo>
                <a:cubicBezTo>
                  <a:pt x="44" y="105"/>
                  <a:pt x="43" y="100"/>
                  <a:pt x="42" y="94"/>
                </a:cubicBezTo>
                <a:close/>
                <a:moveTo>
                  <a:pt x="68" y="131"/>
                </a:moveTo>
                <a:cubicBezTo>
                  <a:pt x="60" y="131"/>
                  <a:pt x="54" y="125"/>
                  <a:pt x="48" y="115"/>
                </a:cubicBezTo>
                <a:cubicBezTo>
                  <a:pt x="55" y="114"/>
                  <a:pt x="61" y="111"/>
                  <a:pt x="68" y="109"/>
                </a:cubicBezTo>
                <a:cubicBezTo>
                  <a:pt x="74" y="111"/>
                  <a:pt x="81" y="114"/>
                  <a:pt x="87" y="115"/>
                </a:cubicBezTo>
                <a:cubicBezTo>
                  <a:pt x="82" y="125"/>
                  <a:pt x="75" y="131"/>
                  <a:pt x="68" y="131"/>
                </a:cubicBezTo>
                <a:close/>
                <a:moveTo>
                  <a:pt x="90" y="110"/>
                </a:moveTo>
                <a:cubicBezTo>
                  <a:pt x="85" y="109"/>
                  <a:pt x="79" y="108"/>
                  <a:pt x="74" y="106"/>
                </a:cubicBezTo>
                <a:cubicBezTo>
                  <a:pt x="77" y="104"/>
                  <a:pt x="81" y="103"/>
                  <a:pt x="84" y="100"/>
                </a:cubicBezTo>
                <a:cubicBezTo>
                  <a:pt x="88" y="98"/>
                  <a:pt x="91" y="96"/>
                  <a:pt x="94" y="94"/>
                </a:cubicBezTo>
                <a:cubicBezTo>
                  <a:pt x="93" y="100"/>
                  <a:pt x="92" y="105"/>
                  <a:pt x="90" y="110"/>
                </a:cubicBezTo>
                <a:close/>
                <a:moveTo>
                  <a:pt x="82" y="97"/>
                </a:moveTo>
                <a:cubicBezTo>
                  <a:pt x="77" y="99"/>
                  <a:pt x="72" y="101"/>
                  <a:pt x="68" y="103"/>
                </a:cubicBezTo>
                <a:cubicBezTo>
                  <a:pt x="63" y="101"/>
                  <a:pt x="58" y="99"/>
                  <a:pt x="54" y="97"/>
                </a:cubicBezTo>
                <a:cubicBezTo>
                  <a:pt x="49" y="94"/>
                  <a:pt x="45" y="91"/>
                  <a:pt x="41" y="88"/>
                </a:cubicBezTo>
                <a:cubicBezTo>
                  <a:pt x="40" y="83"/>
                  <a:pt x="39" y="77"/>
                  <a:pt x="39" y="72"/>
                </a:cubicBezTo>
                <a:cubicBezTo>
                  <a:pt x="39" y="66"/>
                  <a:pt x="40" y="61"/>
                  <a:pt x="41" y="56"/>
                </a:cubicBezTo>
                <a:cubicBezTo>
                  <a:pt x="45" y="53"/>
                  <a:pt x="49" y="50"/>
                  <a:pt x="54" y="47"/>
                </a:cubicBezTo>
                <a:cubicBezTo>
                  <a:pt x="58" y="45"/>
                  <a:pt x="63" y="42"/>
                  <a:pt x="68" y="40"/>
                </a:cubicBezTo>
                <a:cubicBezTo>
                  <a:pt x="73" y="42"/>
                  <a:pt x="77" y="45"/>
                  <a:pt x="82" y="47"/>
                </a:cubicBezTo>
                <a:cubicBezTo>
                  <a:pt x="87" y="50"/>
                  <a:pt x="91" y="53"/>
                  <a:pt x="95" y="56"/>
                </a:cubicBezTo>
                <a:cubicBezTo>
                  <a:pt x="96" y="61"/>
                  <a:pt x="96" y="66"/>
                  <a:pt x="96" y="72"/>
                </a:cubicBezTo>
                <a:cubicBezTo>
                  <a:pt x="96" y="77"/>
                  <a:pt x="96" y="83"/>
                  <a:pt x="95" y="88"/>
                </a:cubicBezTo>
                <a:cubicBezTo>
                  <a:pt x="91" y="91"/>
                  <a:pt x="87" y="94"/>
                  <a:pt x="82" y="97"/>
                </a:cubicBezTo>
                <a:close/>
                <a:moveTo>
                  <a:pt x="119" y="102"/>
                </a:moveTo>
                <a:cubicBezTo>
                  <a:pt x="116" y="108"/>
                  <a:pt x="107" y="111"/>
                  <a:pt x="95" y="110"/>
                </a:cubicBezTo>
                <a:cubicBezTo>
                  <a:pt x="97" y="104"/>
                  <a:pt x="99" y="97"/>
                  <a:pt x="100" y="90"/>
                </a:cubicBezTo>
                <a:cubicBezTo>
                  <a:pt x="105" y="86"/>
                  <a:pt x="110" y="81"/>
                  <a:pt x="115" y="77"/>
                </a:cubicBezTo>
                <a:cubicBezTo>
                  <a:pt x="121" y="86"/>
                  <a:pt x="123" y="95"/>
                  <a:pt x="119" y="102"/>
                </a:cubicBezTo>
                <a:close/>
              </a:path>
            </a:pathLst>
          </a:custGeom>
          <a:solidFill>
            <a:schemeClr val="accent4">
              <a:lumMod val="50000"/>
            </a:schemeClr>
          </a:solidFill>
          <a:ln>
            <a:solidFill>
              <a:schemeClr val="accent4">
                <a:lumMod val="50000"/>
              </a:schemeClr>
            </a:solidFill>
          </a:ln>
        </p:spPr>
        <p:txBody>
          <a:bodyPr vert="horz" wrap="square" lIns="91440" tIns="45720" rIns="91440" bIns="45720" numCol="1" anchor="t" anchorCtr="0" compatLnSpc="1"/>
          <a:p>
            <a:endParaRPr lang="en-US"/>
          </a:p>
        </p:txBody>
      </p:sp>
      <p:sp>
        <p:nvSpPr>
          <p:cNvPr id="4" name="任意多边形: 形状 63"/>
          <p:cNvSpPr/>
          <p:nvPr/>
        </p:nvSpPr>
        <p:spPr>
          <a:xfrm>
            <a:off x="464185" y="1666240"/>
            <a:ext cx="4890135" cy="4263390"/>
          </a:xfrm>
          <a:custGeom>
            <a:avLst/>
            <a:gdLst>
              <a:gd name="connsiteX0" fmla="*/ 0 w 2431456"/>
              <a:gd name="connsiteY0" fmla="*/ 0 h 3402874"/>
              <a:gd name="connsiteX1" fmla="*/ 2431456 w 2431456"/>
              <a:gd name="connsiteY1" fmla="*/ 0 h 3402874"/>
              <a:gd name="connsiteX2" fmla="*/ 2431456 w 2431456"/>
              <a:gd name="connsiteY2" fmla="*/ 1405916 h 3402874"/>
              <a:gd name="connsiteX3" fmla="*/ 2400369 w 2431456"/>
              <a:gd name="connsiteY3" fmla="*/ 1412192 h 3402874"/>
              <a:gd name="connsiteX4" fmla="*/ 2351590 w 2431456"/>
              <a:gd name="connsiteY4" fmla="*/ 1485782 h 3402874"/>
              <a:gd name="connsiteX5" fmla="*/ 2400369 w 2431456"/>
              <a:gd name="connsiteY5" fmla="*/ 1559372 h 3402874"/>
              <a:gd name="connsiteX6" fmla="*/ 2431456 w 2431456"/>
              <a:gd name="connsiteY6" fmla="*/ 1565648 h 3402874"/>
              <a:gd name="connsiteX7" fmla="*/ 2431456 w 2431456"/>
              <a:gd name="connsiteY7" fmla="*/ 3402874 h 3402874"/>
              <a:gd name="connsiteX8" fmla="*/ 0 w 2431456"/>
              <a:gd name="connsiteY8" fmla="*/ 3402874 h 3402874"/>
              <a:gd name="connsiteX9" fmla="*/ 0 w 2431456"/>
              <a:gd name="connsiteY9" fmla="*/ 1565648 h 3402874"/>
              <a:gd name="connsiteX10" fmla="*/ 31087 w 2431456"/>
              <a:gd name="connsiteY10" fmla="*/ 1559372 h 3402874"/>
              <a:gd name="connsiteX11" fmla="*/ 79866 w 2431456"/>
              <a:gd name="connsiteY11" fmla="*/ 1485782 h 3402874"/>
              <a:gd name="connsiteX12" fmla="*/ 31087 w 2431456"/>
              <a:gd name="connsiteY12" fmla="*/ 1412192 h 3402874"/>
              <a:gd name="connsiteX13" fmla="*/ 0 w 2431456"/>
              <a:gd name="connsiteY13" fmla="*/ 1405916 h 340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1456" h="3402874">
                <a:moveTo>
                  <a:pt x="0" y="0"/>
                </a:moveTo>
                <a:lnTo>
                  <a:pt x="2431456" y="0"/>
                </a:lnTo>
                <a:lnTo>
                  <a:pt x="2431456" y="1405916"/>
                </a:lnTo>
                <a:lnTo>
                  <a:pt x="2400369" y="1412192"/>
                </a:lnTo>
                <a:cubicBezTo>
                  <a:pt x="2371704" y="1424317"/>
                  <a:pt x="2351590" y="1452701"/>
                  <a:pt x="2351590" y="1485782"/>
                </a:cubicBezTo>
                <a:cubicBezTo>
                  <a:pt x="2351590" y="1518864"/>
                  <a:pt x="2371704" y="1547248"/>
                  <a:pt x="2400369" y="1559372"/>
                </a:cubicBezTo>
                <a:lnTo>
                  <a:pt x="2431456" y="1565648"/>
                </a:lnTo>
                <a:lnTo>
                  <a:pt x="2431456" y="3402874"/>
                </a:lnTo>
                <a:lnTo>
                  <a:pt x="0" y="3402874"/>
                </a:lnTo>
                <a:lnTo>
                  <a:pt x="0" y="1565648"/>
                </a:lnTo>
                <a:lnTo>
                  <a:pt x="31087" y="1559372"/>
                </a:lnTo>
                <a:cubicBezTo>
                  <a:pt x="59753" y="1547248"/>
                  <a:pt x="79866" y="1518864"/>
                  <a:pt x="79866" y="1485782"/>
                </a:cubicBezTo>
                <a:cubicBezTo>
                  <a:pt x="79866" y="1452701"/>
                  <a:pt x="59753" y="1424317"/>
                  <a:pt x="31087" y="1412192"/>
                </a:cubicBezTo>
                <a:lnTo>
                  <a:pt x="0" y="1405916"/>
                </a:lnTo>
                <a:close/>
              </a:path>
            </a:pathLst>
          </a:custGeom>
          <a:solidFill>
            <a:schemeClr val="bg1">
              <a:lumMod val="95000"/>
            </a:schemeClr>
          </a:solidFill>
          <a:ln w="38100">
            <a:noFill/>
          </a:ln>
          <a:effectLst>
            <a:outerShdw blurRad="1016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just"/>
            <a:endParaRPr lang="zh-CN" altLang="en-US" dirty="0"/>
          </a:p>
        </p:txBody>
      </p:sp>
      <p:sp>
        <p:nvSpPr>
          <p:cNvPr id="21" name="文本框 20"/>
          <p:cNvSpPr txBox="1"/>
          <p:nvPr/>
        </p:nvSpPr>
        <p:spPr>
          <a:xfrm>
            <a:off x="464185" y="2310765"/>
            <a:ext cx="4694555" cy="3599815"/>
          </a:xfrm>
          <a:prstGeom prst="rect">
            <a:avLst/>
          </a:prstGeom>
          <a:noFill/>
        </p:spPr>
        <p:txBody>
          <a:bodyPr wrap="square" rtlCol="0">
            <a:spAutoFit/>
          </a:bodyPr>
          <a:p>
            <a:r>
              <a:rPr lang="en-US" altLang="zh-CN">
                <a:latin typeface="微软雅黑" panose="020B0503020204020204" charset="-122"/>
                <a:ea typeface="微软雅黑" panose="020B0503020204020204" charset="-122"/>
                <a:cs typeface="微软雅黑" panose="020B0503020204020204" charset="-122"/>
              </a:rPr>
              <a:t>    </a:t>
            </a:r>
            <a:r>
              <a:rPr lang="zh-CN" altLang="en-US" sz="2000" b="1">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使用民用无人机进行侦察或进行改装后挂载小型炸弹用以打击目标</a:t>
            </a:r>
            <a:r>
              <a:rPr lang="zh-CN" altLang="en-US">
                <a:latin typeface="微软雅黑" panose="020B0503020204020204" charset="-122"/>
                <a:ea typeface="微软雅黑" panose="020B0503020204020204" charset="-122"/>
                <a:cs typeface="微软雅黑" panose="020B0503020204020204" charset="-122"/>
              </a:rPr>
              <a:t>的行动已经在之前的多次局部小型冲突中出现过，但是从未有过将民用无人机如此大规模使用的先例。</a:t>
            </a:r>
            <a:endParaRPr lang="zh-CN" altLang="en-US">
              <a:latin typeface="微软雅黑" panose="020B0503020204020204" charset="-122"/>
              <a:ea typeface="微软雅黑" panose="020B0503020204020204" charset="-122"/>
              <a:cs typeface="微软雅黑" panose="020B0503020204020204" charset="-122"/>
            </a:endParaRPr>
          </a:p>
          <a:p>
            <a:r>
              <a:rPr lang="zh-CN" altLang="en-US">
                <a:latin typeface="微软雅黑" panose="020B0503020204020204" charset="-122"/>
                <a:ea typeface="微软雅黑" panose="020B0503020204020204" charset="-122"/>
                <a:cs typeface="微软雅黑" panose="020B0503020204020204" charset="-122"/>
              </a:rPr>
              <a:t>    民用无人机因为</a:t>
            </a:r>
            <a:r>
              <a:rPr lang="zh-CN" altLang="en-US" sz="2000" b="1">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重量轻、体积小、续航短</a:t>
            </a:r>
            <a:r>
              <a:rPr lang="zh-CN" altLang="en-US">
                <a:latin typeface="微软雅黑" panose="020B0503020204020204" charset="-122"/>
                <a:ea typeface="微软雅黑" panose="020B0503020204020204" charset="-122"/>
                <a:cs typeface="微软雅黑" panose="020B0503020204020204" charset="-122"/>
              </a:rPr>
              <a:t>而无法执行长距离的察打任务，但是对于局部小型战斗来说，民用无人机足以</a:t>
            </a:r>
            <a:r>
              <a:rPr lang="zh-CN" altLang="en-US" sz="2000" b="1">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发挥“眼睛”</a:t>
            </a:r>
            <a:r>
              <a:rPr lang="zh-CN" altLang="en-US">
                <a:latin typeface="微软雅黑" panose="020B0503020204020204" charset="-122"/>
                <a:ea typeface="微软雅黑" panose="020B0503020204020204" charset="-122"/>
                <a:cs typeface="微软雅黑" panose="020B0503020204020204" charset="-122"/>
              </a:rPr>
              <a:t>的作用。而对这些民用无人机稍加改造，加载榴弹之后，就变成了一个空中打击平台，对于没有装甲防护的普通车辆和步兵来说是致命的威胁。</a:t>
            </a:r>
            <a:endParaRPr lang="zh-CN" altLang="en-US">
              <a:latin typeface="微软雅黑" panose="020B0503020204020204" charset="-122"/>
              <a:ea typeface="微软雅黑" panose="020B0503020204020204" charset="-122"/>
              <a:cs typeface="微软雅黑" panose="020B0503020204020204" charset="-122"/>
            </a:endParaRPr>
          </a:p>
        </p:txBody>
      </p:sp>
      <p:sp>
        <p:nvSpPr>
          <p:cNvPr id="29" name="文本框 28"/>
          <p:cNvSpPr txBox="1"/>
          <p:nvPr/>
        </p:nvSpPr>
        <p:spPr>
          <a:xfrm>
            <a:off x="-887095" y="1744345"/>
            <a:ext cx="7004685" cy="430530"/>
          </a:xfrm>
          <a:prstGeom prst="rect">
            <a:avLst/>
          </a:prstGeom>
          <a:noFill/>
        </p:spPr>
        <p:txBody>
          <a:bodyPr wrap="square" lIns="0" tIns="0" rIns="0" bIns="0" rtlCol="0">
            <a:spAutoFit/>
          </a:bodyPr>
          <a:p>
            <a:pPr algn="ctr">
              <a:spcAft>
                <a:spcPts val="0"/>
              </a:spcAft>
              <a:defRPr/>
            </a:pPr>
            <a:r>
              <a:rPr lang="zh-CN" altLang="en-US" sz="2800" b="1" dirty="0">
                <a:gradFill>
                  <a:gsLst>
                    <a:gs pos="100000">
                      <a:srgbClr val="EFAE90"/>
                    </a:gs>
                    <a:gs pos="22000">
                      <a:srgbClr val="DF3535"/>
                    </a:gs>
                    <a:gs pos="65000">
                      <a:srgbClr val="ED7D31"/>
                    </a:gs>
                  </a:gsLst>
                  <a:lin ang="5400000" scaled="1"/>
                </a:gradFill>
                <a:latin typeface="微软雅黑" panose="020B0503020204020204" charset="-122"/>
                <a:ea typeface="微软雅黑" panose="020B0503020204020204" charset="-122"/>
                <a:cs typeface="微软雅黑" panose="020B0503020204020204" charset="-122"/>
              </a:rPr>
              <a:t>民用无人机：</a:t>
            </a:r>
            <a:r>
              <a:rPr lang="zh-CN" sz="2400" dirty="0">
                <a:latin typeface="微软雅黑" panose="020B0503020204020204" charset="-122"/>
                <a:ea typeface="微软雅黑" panose="020B0503020204020204" charset="-122"/>
                <a:cs typeface="微软雅黑" panose="020B0503020204020204" charset="-122"/>
                <a:sym typeface="+mn-ea"/>
              </a:rPr>
              <a:t>灵活、廉价</a:t>
            </a:r>
            <a:endParaRPr lang="zh-CN" sz="2400" dirty="0">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6118225" y="1717675"/>
            <a:ext cx="5323840" cy="2335530"/>
          </a:xfrm>
          <a:prstGeom prst="rect">
            <a:avLst/>
          </a:prstGeom>
          <a:noFill/>
        </p:spPr>
        <p:txBody>
          <a:bodyPr wrap="square" rtlCol="0">
            <a:spAutoFit/>
          </a:bodyPr>
          <a:p>
            <a:pPr fontAlgn="auto">
              <a:lnSpc>
                <a:spcPts val="2500"/>
              </a:lnSpc>
            </a:pP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虽然民用无人机在俄乌冲突中展现出了足够的能力和作用，但其毕竟</a:t>
            </a:r>
            <a:r>
              <a:rPr lang="zh-CN" altLang="en-US" sz="2400" b="1">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不是为了战争设计的武器</a:t>
            </a:r>
            <a:r>
              <a:rPr lang="zh-CN" altLang="en-US">
                <a:latin typeface="微软雅黑" panose="020B0503020204020204" charset="-122"/>
                <a:ea typeface="微软雅黑" panose="020B0503020204020204" charset="-122"/>
                <a:cs typeface="微软雅黑" panose="020B0503020204020204" charset="-122"/>
              </a:rPr>
              <a:t>，一旦被电子战飞机覆盖将很难产生作用。</a:t>
            </a:r>
            <a:endParaRPr lang="zh-CN" altLang="en-US">
              <a:latin typeface="微软雅黑" panose="020B0503020204020204" charset="-122"/>
              <a:ea typeface="微软雅黑" panose="020B0503020204020204" charset="-122"/>
              <a:cs typeface="微软雅黑" panose="020B0503020204020204" charset="-122"/>
            </a:endParaRPr>
          </a:p>
          <a:p>
            <a:pPr fontAlgn="auto">
              <a:lnSpc>
                <a:spcPts val="2500"/>
              </a:lnSpc>
            </a:pPr>
            <a:r>
              <a:rPr lang="zh-CN" altLang="en-US">
                <a:latin typeface="微软雅黑" panose="020B0503020204020204" charset="-122"/>
                <a:ea typeface="微软雅黑" panose="020B0503020204020204" charset="-122"/>
                <a:cs typeface="微软雅黑" panose="020B0503020204020204" charset="-122"/>
              </a:rPr>
              <a:t>在以后的战争乃至小股兵力战斗中必将</a:t>
            </a:r>
            <a:r>
              <a:rPr lang="zh-CN" altLang="en-US" sz="2400" b="1">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加大对于无人机的侦察、干扰和拦截力度</a:t>
            </a:r>
            <a:r>
              <a:rPr lang="zh-CN" altLang="en-US">
                <a:latin typeface="微软雅黑" panose="020B0503020204020204" charset="-122"/>
                <a:ea typeface="微软雅黑" panose="020B0503020204020204" charset="-122"/>
                <a:cs typeface="微软雅黑" panose="020B0503020204020204" charset="-122"/>
              </a:rPr>
              <a:t>，而以民用无人机的性能很难处理这种针对。</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9" name="图片 8" descr="C:/Users/27445/AppData/Local/Temp/kaimatting_20230531165031/output_20230531165057..pngoutput_20230531165057."/>
          <p:cNvPicPr>
            <a:picLocks noChangeAspect="1"/>
          </p:cNvPicPr>
          <p:nvPr/>
        </p:nvPicPr>
        <p:blipFill>
          <a:blip r:embed="rId1"/>
          <a:stretch>
            <a:fillRect/>
          </a:stretch>
        </p:blipFill>
        <p:spPr>
          <a:xfrm rot="900000">
            <a:off x="6576695" y="3787775"/>
            <a:ext cx="3504565" cy="27266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文本框 18"/>
          <p:cNvSpPr txBox="1"/>
          <p:nvPr>
            <p:custDataLst>
              <p:tags r:id="rId1"/>
            </p:custDataLst>
          </p:nvPr>
        </p:nvSpPr>
        <p:spPr>
          <a:xfrm>
            <a:off x="2927903" y="2256831"/>
            <a:ext cx="2339685" cy="2544426"/>
          </a:xfrm>
          <a:custGeom>
            <a:avLst/>
            <a:gdLst/>
            <a:ahLst/>
            <a:cxnLst/>
            <a:rect l="l" t="t" r="r" b="b"/>
            <a:pathLst>
              <a:path w="2339685" h="2544426">
                <a:moveTo>
                  <a:pt x="1721011" y="1637928"/>
                </a:moveTo>
                <a:cubicBezTo>
                  <a:pt x="1682437" y="1674524"/>
                  <a:pt x="1649302" y="1708153"/>
                  <a:pt x="1621608" y="1738815"/>
                </a:cubicBezTo>
                <a:cubicBezTo>
                  <a:pt x="1604793" y="1757607"/>
                  <a:pt x="1591935" y="1772691"/>
                  <a:pt x="1583033" y="1784065"/>
                </a:cubicBezTo>
                <a:cubicBezTo>
                  <a:pt x="1574132" y="1795440"/>
                  <a:pt x="1566713" y="1806320"/>
                  <a:pt x="1560779" y="1816705"/>
                </a:cubicBezTo>
                <a:cubicBezTo>
                  <a:pt x="1554844" y="1827091"/>
                  <a:pt x="1550888" y="1836487"/>
                  <a:pt x="1548910" y="1844894"/>
                </a:cubicBezTo>
                <a:cubicBezTo>
                  <a:pt x="1546932" y="1853301"/>
                  <a:pt x="1548910" y="1859483"/>
                  <a:pt x="1554844" y="1863440"/>
                </a:cubicBezTo>
                <a:lnTo>
                  <a:pt x="1691338" y="1863440"/>
                </a:lnTo>
                <a:lnTo>
                  <a:pt x="1588968" y="2275889"/>
                </a:lnTo>
                <a:lnTo>
                  <a:pt x="848636" y="2275889"/>
                </a:lnTo>
                <a:close/>
                <a:moveTo>
                  <a:pt x="1308562" y="66763"/>
                </a:moveTo>
                <a:cubicBezTo>
                  <a:pt x="1353071" y="66763"/>
                  <a:pt x="1401041" y="69236"/>
                  <a:pt x="1452474" y="74181"/>
                </a:cubicBezTo>
                <a:cubicBezTo>
                  <a:pt x="1503907" y="79127"/>
                  <a:pt x="1554350" y="88523"/>
                  <a:pt x="1603804" y="102370"/>
                </a:cubicBezTo>
                <a:cubicBezTo>
                  <a:pt x="1653259" y="116218"/>
                  <a:pt x="1699746" y="135257"/>
                  <a:pt x="1743265" y="159490"/>
                </a:cubicBezTo>
                <a:cubicBezTo>
                  <a:pt x="1786785" y="183723"/>
                  <a:pt x="1823876" y="214632"/>
                  <a:pt x="1854538" y="252217"/>
                </a:cubicBezTo>
                <a:lnTo>
                  <a:pt x="1075632" y="824898"/>
                </a:lnTo>
                <a:cubicBezTo>
                  <a:pt x="1084534" y="816986"/>
                  <a:pt x="1098134" y="805117"/>
                  <a:pt x="1116432" y="789291"/>
                </a:cubicBezTo>
                <a:cubicBezTo>
                  <a:pt x="1134730" y="773466"/>
                  <a:pt x="1154264" y="755662"/>
                  <a:pt x="1175035" y="735880"/>
                </a:cubicBezTo>
                <a:cubicBezTo>
                  <a:pt x="1195806" y="716099"/>
                  <a:pt x="1216577" y="695328"/>
                  <a:pt x="1237348" y="673568"/>
                </a:cubicBezTo>
                <a:cubicBezTo>
                  <a:pt x="1258118" y="651808"/>
                  <a:pt x="1275675" y="630543"/>
                  <a:pt x="1290016" y="609772"/>
                </a:cubicBezTo>
                <a:cubicBezTo>
                  <a:pt x="1304358" y="589001"/>
                  <a:pt x="1314496" y="569714"/>
                  <a:pt x="1320431" y="551910"/>
                </a:cubicBezTo>
                <a:cubicBezTo>
                  <a:pt x="1326365" y="534107"/>
                  <a:pt x="1325376" y="519765"/>
                  <a:pt x="1317464" y="508885"/>
                </a:cubicBezTo>
                <a:cubicBezTo>
                  <a:pt x="1298671" y="498005"/>
                  <a:pt x="1279878" y="490587"/>
                  <a:pt x="1261086" y="486631"/>
                </a:cubicBezTo>
                <a:cubicBezTo>
                  <a:pt x="1242293" y="482674"/>
                  <a:pt x="1222017" y="480696"/>
                  <a:pt x="1200257" y="480696"/>
                </a:cubicBezTo>
                <a:cubicBezTo>
                  <a:pt x="1155748" y="480696"/>
                  <a:pt x="1115195" y="490340"/>
                  <a:pt x="1078599" y="509627"/>
                </a:cubicBezTo>
                <a:cubicBezTo>
                  <a:pt x="1042003" y="528914"/>
                  <a:pt x="1009363" y="554136"/>
                  <a:pt x="980680" y="585292"/>
                </a:cubicBezTo>
                <a:cubicBezTo>
                  <a:pt x="951996" y="616448"/>
                  <a:pt x="927763" y="651561"/>
                  <a:pt x="907982" y="690630"/>
                </a:cubicBezTo>
                <a:cubicBezTo>
                  <a:pt x="888200" y="729699"/>
                  <a:pt x="873858" y="768520"/>
                  <a:pt x="864956" y="807095"/>
                </a:cubicBezTo>
                <a:lnTo>
                  <a:pt x="863473" y="817480"/>
                </a:lnTo>
                <a:lnTo>
                  <a:pt x="314529" y="817480"/>
                </a:lnTo>
                <a:lnTo>
                  <a:pt x="318980" y="799677"/>
                </a:lnTo>
                <a:cubicBezTo>
                  <a:pt x="346675" y="689888"/>
                  <a:pt x="393162" y="589990"/>
                  <a:pt x="458442" y="499983"/>
                </a:cubicBezTo>
                <a:cubicBezTo>
                  <a:pt x="523721" y="409976"/>
                  <a:pt x="600870" y="332828"/>
                  <a:pt x="689888" y="268537"/>
                </a:cubicBezTo>
                <a:cubicBezTo>
                  <a:pt x="778906" y="204246"/>
                  <a:pt x="876578" y="154545"/>
                  <a:pt x="982905" y="119432"/>
                </a:cubicBezTo>
                <a:cubicBezTo>
                  <a:pt x="1089232" y="84319"/>
                  <a:pt x="1197784" y="66763"/>
                  <a:pt x="1308562" y="66763"/>
                </a:cubicBezTo>
                <a:close/>
                <a:moveTo>
                  <a:pt x="2339685" y="0"/>
                </a:moveTo>
                <a:cubicBezTo>
                  <a:pt x="2330783" y="7913"/>
                  <a:pt x="2308034" y="30661"/>
                  <a:pt x="2271438" y="68247"/>
                </a:cubicBezTo>
                <a:cubicBezTo>
                  <a:pt x="2234842" y="105832"/>
                  <a:pt x="2194536" y="153803"/>
                  <a:pt x="2150522" y="212159"/>
                </a:cubicBezTo>
                <a:cubicBezTo>
                  <a:pt x="2106508" y="270515"/>
                  <a:pt x="2063977" y="337278"/>
                  <a:pt x="2022930" y="412449"/>
                </a:cubicBezTo>
                <a:cubicBezTo>
                  <a:pt x="1981883" y="487620"/>
                  <a:pt x="1952457" y="566252"/>
                  <a:pt x="1934654" y="648346"/>
                </a:cubicBezTo>
                <a:cubicBezTo>
                  <a:pt x="1919817" y="710659"/>
                  <a:pt x="1902014" y="766789"/>
                  <a:pt x="1881243" y="816738"/>
                </a:cubicBezTo>
                <a:cubicBezTo>
                  <a:pt x="1860472" y="866687"/>
                  <a:pt x="1836240" y="913916"/>
                  <a:pt x="1808545" y="958425"/>
                </a:cubicBezTo>
                <a:cubicBezTo>
                  <a:pt x="1780851" y="1002934"/>
                  <a:pt x="1748953" y="1045712"/>
                  <a:pt x="1712851" y="1086759"/>
                </a:cubicBezTo>
                <a:cubicBezTo>
                  <a:pt x="1676749" y="1127806"/>
                  <a:pt x="1636444" y="1170090"/>
                  <a:pt x="1591935" y="1213610"/>
                </a:cubicBezTo>
                <a:cubicBezTo>
                  <a:pt x="1546437" y="1258118"/>
                  <a:pt x="1488328" y="1309798"/>
                  <a:pt x="1417609" y="1368649"/>
                </a:cubicBezTo>
                <a:cubicBezTo>
                  <a:pt x="1346889" y="1427499"/>
                  <a:pt x="1264547" y="1494016"/>
                  <a:pt x="1170584" y="1568197"/>
                </a:cubicBezTo>
                <a:lnTo>
                  <a:pt x="830833" y="1863440"/>
                </a:lnTo>
                <a:lnTo>
                  <a:pt x="1269987" y="1863440"/>
                </a:lnTo>
                <a:lnTo>
                  <a:pt x="339751" y="2544426"/>
                </a:lnTo>
                <a:cubicBezTo>
                  <a:pt x="347664" y="2537502"/>
                  <a:pt x="359780" y="2526622"/>
                  <a:pt x="376100" y="2511786"/>
                </a:cubicBezTo>
                <a:cubicBezTo>
                  <a:pt x="392420" y="2496950"/>
                  <a:pt x="409976" y="2480135"/>
                  <a:pt x="428769" y="2461342"/>
                </a:cubicBezTo>
                <a:cubicBezTo>
                  <a:pt x="447562" y="2442550"/>
                  <a:pt x="466107" y="2423263"/>
                  <a:pt x="484405" y="2403481"/>
                </a:cubicBezTo>
                <a:cubicBezTo>
                  <a:pt x="502703" y="2383699"/>
                  <a:pt x="518034" y="2365154"/>
                  <a:pt x="530398" y="2347845"/>
                </a:cubicBezTo>
                <a:cubicBezTo>
                  <a:pt x="542761" y="2330536"/>
                  <a:pt x="550921" y="2315205"/>
                  <a:pt x="554878" y="2301852"/>
                </a:cubicBezTo>
                <a:cubicBezTo>
                  <a:pt x="558834" y="2288499"/>
                  <a:pt x="555867" y="2279845"/>
                  <a:pt x="545976" y="2275889"/>
                </a:cubicBezTo>
                <a:lnTo>
                  <a:pt x="0" y="2275889"/>
                </a:lnTo>
                <a:lnTo>
                  <a:pt x="86050" y="1928719"/>
                </a:lnTo>
                <a:lnTo>
                  <a:pt x="988098" y="1200257"/>
                </a:lnTo>
                <a:cubicBezTo>
                  <a:pt x="1017770" y="1174541"/>
                  <a:pt x="1053377" y="1142395"/>
                  <a:pt x="1094919" y="1103821"/>
                </a:cubicBezTo>
                <a:cubicBezTo>
                  <a:pt x="1136461" y="1065246"/>
                  <a:pt x="1176519" y="1023952"/>
                  <a:pt x="1215093" y="979938"/>
                </a:cubicBezTo>
                <a:cubicBezTo>
                  <a:pt x="1253667" y="935923"/>
                  <a:pt x="1287544" y="890920"/>
                  <a:pt x="1316722" y="844927"/>
                </a:cubicBezTo>
                <a:cubicBezTo>
                  <a:pt x="1345900" y="798935"/>
                  <a:pt x="1363456" y="754673"/>
                  <a:pt x="1369391" y="712142"/>
                </a:cubicBezTo>
                <a:close/>
              </a:path>
            </a:pathLst>
          </a:custGeom>
          <a:solidFill>
            <a:schemeClr val="accent4">
              <a:lumMod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a:p>
        </p:txBody>
      </p:sp>
      <p:sp>
        <p:nvSpPr>
          <p:cNvPr id="9" name="矩形 8"/>
          <p:cNvSpPr/>
          <p:nvPr/>
        </p:nvSpPr>
        <p:spPr>
          <a:xfrm>
            <a:off x="4984433" y="3321279"/>
            <a:ext cx="3611880" cy="922020"/>
          </a:xfrm>
          <a:prstGeom prst="rect">
            <a:avLst/>
          </a:prstGeom>
        </p:spPr>
        <p:txBody>
          <a:bodyPr wrap="none">
            <a:spAutoFit/>
          </a:bodyPr>
          <a:lstStyle/>
          <a:p>
            <a:r>
              <a:rPr lang="zh-CN" altLang="en-US" sz="5400" dirty="0">
                <a:solidFill>
                  <a:schemeClr val="accent4">
                    <a:lumMod val="50000"/>
                  </a:schemeClr>
                </a:solidFill>
                <a:latin typeface="+mj-ea"/>
                <a:ea typeface="+mj-ea"/>
              </a:rPr>
              <a:t>无人机反制</a:t>
            </a:r>
            <a:endParaRPr lang="zh-CN" altLang="en-US" sz="5400" dirty="0">
              <a:solidFill>
                <a:schemeClr val="accent4">
                  <a:lumMod val="50000"/>
                </a:schemeClr>
              </a:solidFill>
              <a:latin typeface="+mj-ea"/>
              <a:ea typeface="+mj-ea"/>
            </a:endParaRPr>
          </a:p>
        </p:txBody>
      </p:sp>
      <p:sp>
        <p:nvSpPr>
          <p:cNvPr id="10" name="文本框 9"/>
          <p:cNvSpPr txBox="1"/>
          <p:nvPr/>
        </p:nvSpPr>
        <p:spPr>
          <a:xfrm>
            <a:off x="4984433" y="2551837"/>
            <a:ext cx="2618025" cy="523220"/>
          </a:xfrm>
          <a:prstGeom prst="rect">
            <a:avLst/>
          </a:prstGeom>
          <a:noFill/>
        </p:spPr>
        <p:txBody>
          <a:bodyPr wrap="square" rtlCol="0">
            <a:spAutoFit/>
          </a:bodyPr>
          <a:lstStyle/>
          <a:p>
            <a:r>
              <a:rPr lang="zh-CN" altLang="en-US" sz="2800" dirty="0">
                <a:solidFill>
                  <a:schemeClr val="accent4">
                    <a:lumMod val="50000"/>
                  </a:schemeClr>
                </a:solidFill>
                <a:latin typeface="+mj-ea"/>
                <a:ea typeface="+mj-ea"/>
              </a:rPr>
              <a:t>第二部分</a:t>
            </a:r>
            <a:r>
              <a:rPr lang="zh-CN" altLang="en-US" sz="2800" spc="-150" dirty="0">
                <a:solidFill>
                  <a:schemeClr val="accent4">
                    <a:lumMod val="50000"/>
                  </a:schemeClr>
                </a:solidFill>
                <a:latin typeface="+mj-ea"/>
                <a:ea typeface="+mj-ea"/>
                <a:sym typeface="Wingdings 3" panose="05040102010807070707" pitchFamily="18" charset="2"/>
              </a:rPr>
              <a:t></a:t>
            </a:r>
            <a:endParaRPr lang="zh-CN" altLang="en-US" sz="2800" dirty="0">
              <a:solidFill>
                <a:schemeClr val="accent4">
                  <a:lumMod val="50000"/>
                </a:schemeClr>
              </a:solidFill>
              <a:latin typeface="+mj-ea"/>
              <a:ea typeface="+mj-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69240" y="1543050"/>
            <a:ext cx="11507470" cy="46736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无人机反制</a:t>
            </a:r>
            <a:endParaRPr lang="zh-CN" altLang="en-US" dirty="0"/>
          </a:p>
        </p:txBody>
      </p:sp>
      <p:sp>
        <p:nvSpPr>
          <p:cNvPr id="8" name="文本占位符 7"/>
          <p:cNvSpPr>
            <a:spLocks noGrp="1"/>
          </p:cNvSpPr>
          <p:nvPr>
            <p:ph type="body" sz="quarter" idx="14"/>
          </p:nvPr>
        </p:nvSpPr>
        <p:spPr>
          <a:xfrm>
            <a:off x="3679190" y="87630"/>
            <a:ext cx="3751580" cy="368300"/>
          </a:xfrm>
        </p:spPr>
        <p:txBody>
          <a:bodyPr wrap="square"/>
          <a:lstStyle/>
          <a:p>
            <a:r>
              <a:rPr lang="zh-CN" altLang="en-US" dirty="0"/>
              <a:t>如何反制无人机</a:t>
            </a:r>
            <a:endParaRPr lang="zh-CN" altLang="en-US" dirty="0"/>
          </a:p>
        </p:txBody>
      </p:sp>
      <p:sp>
        <p:nvSpPr>
          <p:cNvPr id="3" name="文本框 2"/>
          <p:cNvSpPr txBox="1"/>
          <p:nvPr/>
        </p:nvSpPr>
        <p:spPr>
          <a:xfrm>
            <a:off x="753777" y="800100"/>
            <a:ext cx="3738880" cy="521970"/>
          </a:xfrm>
          <a:prstGeom prst="rect">
            <a:avLst/>
          </a:prstGeom>
          <a:noFill/>
        </p:spPr>
        <p:txBody>
          <a:bodyPr wrap="none" rtlCol="0">
            <a:spAutoFit/>
          </a:bodyPr>
          <a:lstStyle/>
          <a:p>
            <a:pPr algn="l"/>
            <a:r>
              <a:rPr lang="zh-CN" altLang="en-US" sz="2800" dirty="0">
                <a:solidFill>
                  <a:schemeClr val="accent4">
                    <a:lumMod val="50000"/>
                  </a:schemeClr>
                </a:solidFill>
                <a:latin typeface="+mj-ea"/>
                <a:ea typeface="+mj-ea"/>
              </a:rPr>
              <a:t>现代战争：无人机反制</a:t>
            </a:r>
            <a:endParaRPr lang="zh-CN" altLang="en-US" sz="2800" dirty="0">
              <a:solidFill>
                <a:schemeClr val="accent4">
                  <a:lumMod val="50000"/>
                </a:schemeClr>
              </a:solidFill>
              <a:latin typeface="+mj-ea"/>
              <a:ea typeface="+mj-ea"/>
            </a:endParaRPr>
          </a:p>
        </p:txBody>
      </p:sp>
      <p:sp>
        <p:nvSpPr>
          <p:cNvPr id="30" name="Freeform 67"/>
          <p:cNvSpPr>
            <a:spLocks noEditPoints="1"/>
          </p:cNvSpPr>
          <p:nvPr/>
        </p:nvSpPr>
        <p:spPr bwMode="auto">
          <a:xfrm>
            <a:off x="148569" y="735999"/>
            <a:ext cx="605313" cy="649523"/>
          </a:xfrm>
          <a:custGeom>
            <a:avLst/>
            <a:gdLst>
              <a:gd name="T0" fmla="*/ 55 w 135"/>
              <a:gd name="T1" fmla="*/ 70 h 144"/>
              <a:gd name="T2" fmla="*/ 80 w 135"/>
              <a:gd name="T3" fmla="*/ 70 h 144"/>
              <a:gd name="T4" fmla="*/ 119 w 135"/>
              <a:gd name="T5" fmla="*/ 72 h 144"/>
              <a:gd name="T6" fmla="*/ 94 w 135"/>
              <a:gd name="T7" fmla="*/ 27 h 144"/>
              <a:gd name="T8" fmla="*/ 42 w 135"/>
              <a:gd name="T9" fmla="*/ 27 h 144"/>
              <a:gd name="T10" fmla="*/ 16 w 135"/>
              <a:gd name="T11" fmla="*/ 72 h 144"/>
              <a:gd name="T12" fmla="*/ 42 w 135"/>
              <a:gd name="T13" fmla="*/ 116 h 144"/>
              <a:gd name="T14" fmla="*/ 93 w 135"/>
              <a:gd name="T15" fmla="*/ 116 h 144"/>
              <a:gd name="T16" fmla="*/ 119 w 135"/>
              <a:gd name="T17" fmla="*/ 72 h 144"/>
              <a:gd name="T18" fmla="*/ 115 w 135"/>
              <a:gd name="T19" fmla="*/ 67 h 144"/>
              <a:gd name="T20" fmla="*/ 96 w 135"/>
              <a:gd name="T21" fmla="*/ 34 h 144"/>
              <a:gd name="T22" fmla="*/ 100 w 135"/>
              <a:gd name="T23" fmla="*/ 60 h 144"/>
              <a:gd name="T24" fmla="*/ 100 w 135"/>
              <a:gd name="T25" fmla="*/ 84 h 144"/>
              <a:gd name="T26" fmla="*/ 100 w 135"/>
              <a:gd name="T27" fmla="*/ 60 h 144"/>
              <a:gd name="T28" fmla="*/ 84 w 135"/>
              <a:gd name="T29" fmla="*/ 43 h 144"/>
              <a:gd name="T30" fmla="*/ 90 w 135"/>
              <a:gd name="T31" fmla="*/ 34 h 144"/>
              <a:gd name="T32" fmla="*/ 68 w 135"/>
              <a:gd name="T33" fmla="*/ 12 h 144"/>
              <a:gd name="T34" fmla="*/ 68 w 135"/>
              <a:gd name="T35" fmla="*/ 35 h 144"/>
              <a:gd name="T36" fmla="*/ 68 w 135"/>
              <a:gd name="T37" fmla="*/ 12 h 144"/>
              <a:gd name="T38" fmla="*/ 62 w 135"/>
              <a:gd name="T39" fmla="*/ 38 h 144"/>
              <a:gd name="T40" fmla="*/ 41 w 135"/>
              <a:gd name="T41" fmla="*/ 50 h 144"/>
              <a:gd name="T42" fmla="*/ 16 w 135"/>
              <a:gd name="T43" fmla="*/ 42 h 144"/>
              <a:gd name="T44" fmla="*/ 36 w 135"/>
              <a:gd name="T45" fmla="*/ 54 h 144"/>
              <a:gd name="T46" fmla="*/ 16 w 135"/>
              <a:gd name="T47" fmla="*/ 42 h 144"/>
              <a:gd name="T48" fmla="*/ 24 w 135"/>
              <a:gd name="T49" fmla="*/ 72 h 144"/>
              <a:gd name="T50" fmla="*/ 35 w 135"/>
              <a:gd name="T51" fmla="*/ 72 h 144"/>
              <a:gd name="T52" fmla="*/ 16 w 135"/>
              <a:gd name="T53" fmla="*/ 102 h 144"/>
              <a:gd name="T54" fmla="*/ 36 w 135"/>
              <a:gd name="T55" fmla="*/ 90 h 144"/>
              <a:gd name="T56" fmla="*/ 16 w 135"/>
              <a:gd name="T57" fmla="*/ 102 h 144"/>
              <a:gd name="T58" fmla="*/ 51 w 135"/>
              <a:gd name="T59" fmla="*/ 100 h 144"/>
              <a:gd name="T60" fmla="*/ 46 w 135"/>
              <a:gd name="T61" fmla="*/ 110 h 144"/>
              <a:gd name="T62" fmla="*/ 68 w 135"/>
              <a:gd name="T63" fmla="*/ 131 h 144"/>
              <a:gd name="T64" fmla="*/ 68 w 135"/>
              <a:gd name="T65" fmla="*/ 109 h 144"/>
              <a:gd name="T66" fmla="*/ 68 w 135"/>
              <a:gd name="T67" fmla="*/ 131 h 144"/>
              <a:gd name="T68" fmla="*/ 74 w 135"/>
              <a:gd name="T69" fmla="*/ 106 h 144"/>
              <a:gd name="T70" fmla="*/ 94 w 135"/>
              <a:gd name="T71" fmla="*/ 94 h 144"/>
              <a:gd name="T72" fmla="*/ 82 w 135"/>
              <a:gd name="T73" fmla="*/ 97 h 144"/>
              <a:gd name="T74" fmla="*/ 54 w 135"/>
              <a:gd name="T75" fmla="*/ 97 h 144"/>
              <a:gd name="T76" fmla="*/ 39 w 135"/>
              <a:gd name="T77" fmla="*/ 72 h 144"/>
              <a:gd name="T78" fmla="*/ 54 w 135"/>
              <a:gd name="T79" fmla="*/ 47 h 144"/>
              <a:gd name="T80" fmla="*/ 82 w 135"/>
              <a:gd name="T81" fmla="*/ 47 h 144"/>
              <a:gd name="T82" fmla="*/ 96 w 135"/>
              <a:gd name="T83" fmla="*/ 72 h 144"/>
              <a:gd name="T84" fmla="*/ 82 w 135"/>
              <a:gd name="T85" fmla="*/ 97 h 144"/>
              <a:gd name="T86" fmla="*/ 95 w 135"/>
              <a:gd name="T87" fmla="*/ 110 h 144"/>
              <a:gd name="T88" fmla="*/ 115 w 135"/>
              <a:gd name="T89" fmla="*/ 7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 h="144">
                <a:moveTo>
                  <a:pt x="68" y="58"/>
                </a:moveTo>
                <a:cubicBezTo>
                  <a:pt x="61" y="58"/>
                  <a:pt x="55" y="63"/>
                  <a:pt x="55" y="70"/>
                </a:cubicBezTo>
                <a:cubicBezTo>
                  <a:pt x="55" y="77"/>
                  <a:pt x="61" y="82"/>
                  <a:pt x="68" y="82"/>
                </a:cubicBezTo>
                <a:cubicBezTo>
                  <a:pt x="75" y="82"/>
                  <a:pt x="80" y="77"/>
                  <a:pt x="80" y="70"/>
                </a:cubicBezTo>
                <a:cubicBezTo>
                  <a:pt x="80" y="63"/>
                  <a:pt x="75" y="58"/>
                  <a:pt x="68" y="58"/>
                </a:cubicBezTo>
                <a:close/>
                <a:moveTo>
                  <a:pt x="119" y="72"/>
                </a:moveTo>
                <a:cubicBezTo>
                  <a:pt x="131" y="58"/>
                  <a:pt x="135" y="45"/>
                  <a:pt x="130" y="36"/>
                </a:cubicBezTo>
                <a:cubicBezTo>
                  <a:pt x="125" y="27"/>
                  <a:pt x="111" y="24"/>
                  <a:pt x="94" y="27"/>
                </a:cubicBezTo>
                <a:cubicBezTo>
                  <a:pt x="87" y="11"/>
                  <a:pt x="78" y="0"/>
                  <a:pt x="68" y="0"/>
                </a:cubicBezTo>
                <a:cubicBezTo>
                  <a:pt x="57" y="0"/>
                  <a:pt x="48" y="11"/>
                  <a:pt x="42" y="27"/>
                </a:cubicBezTo>
                <a:cubicBezTo>
                  <a:pt x="25" y="24"/>
                  <a:pt x="11" y="27"/>
                  <a:pt x="5" y="36"/>
                </a:cubicBezTo>
                <a:cubicBezTo>
                  <a:pt x="0" y="45"/>
                  <a:pt x="5" y="58"/>
                  <a:pt x="16" y="72"/>
                </a:cubicBezTo>
                <a:cubicBezTo>
                  <a:pt x="5" y="86"/>
                  <a:pt x="0" y="99"/>
                  <a:pt x="5" y="108"/>
                </a:cubicBezTo>
                <a:cubicBezTo>
                  <a:pt x="11" y="117"/>
                  <a:pt x="25" y="120"/>
                  <a:pt x="42" y="116"/>
                </a:cubicBezTo>
                <a:cubicBezTo>
                  <a:pt x="48" y="133"/>
                  <a:pt x="57" y="144"/>
                  <a:pt x="68" y="144"/>
                </a:cubicBezTo>
                <a:cubicBezTo>
                  <a:pt x="78" y="144"/>
                  <a:pt x="87" y="133"/>
                  <a:pt x="93" y="116"/>
                </a:cubicBezTo>
                <a:cubicBezTo>
                  <a:pt x="111" y="120"/>
                  <a:pt x="125" y="117"/>
                  <a:pt x="130" y="108"/>
                </a:cubicBezTo>
                <a:cubicBezTo>
                  <a:pt x="135" y="99"/>
                  <a:pt x="131" y="85"/>
                  <a:pt x="119" y="72"/>
                </a:cubicBezTo>
                <a:close/>
                <a:moveTo>
                  <a:pt x="119" y="42"/>
                </a:moveTo>
                <a:cubicBezTo>
                  <a:pt x="123" y="49"/>
                  <a:pt x="121" y="58"/>
                  <a:pt x="115" y="67"/>
                </a:cubicBezTo>
                <a:cubicBezTo>
                  <a:pt x="111" y="63"/>
                  <a:pt x="105" y="58"/>
                  <a:pt x="99" y="54"/>
                </a:cubicBezTo>
                <a:cubicBezTo>
                  <a:pt x="99" y="46"/>
                  <a:pt x="97" y="40"/>
                  <a:pt x="96" y="34"/>
                </a:cubicBezTo>
                <a:cubicBezTo>
                  <a:pt x="107" y="33"/>
                  <a:pt x="116" y="36"/>
                  <a:pt x="119" y="42"/>
                </a:cubicBezTo>
                <a:close/>
                <a:moveTo>
                  <a:pt x="100" y="60"/>
                </a:moveTo>
                <a:cubicBezTo>
                  <a:pt x="104" y="64"/>
                  <a:pt x="108" y="68"/>
                  <a:pt x="111" y="72"/>
                </a:cubicBezTo>
                <a:cubicBezTo>
                  <a:pt x="108" y="76"/>
                  <a:pt x="105" y="80"/>
                  <a:pt x="100" y="84"/>
                </a:cubicBezTo>
                <a:cubicBezTo>
                  <a:pt x="100" y="80"/>
                  <a:pt x="101" y="76"/>
                  <a:pt x="101" y="72"/>
                </a:cubicBezTo>
                <a:cubicBezTo>
                  <a:pt x="101" y="68"/>
                  <a:pt x="100" y="64"/>
                  <a:pt x="100" y="60"/>
                </a:cubicBezTo>
                <a:close/>
                <a:moveTo>
                  <a:pt x="94" y="50"/>
                </a:moveTo>
                <a:cubicBezTo>
                  <a:pt x="91" y="48"/>
                  <a:pt x="88" y="45"/>
                  <a:pt x="84" y="43"/>
                </a:cubicBezTo>
                <a:cubicBezTo>
                  <a:pt x="81" y="41"/>
                  <a:pt x="77" y="40"/>
                  <a:pt x="74" y="38"/>
                </a:cubicBezTo>
                <a:cubicBezTo>
                  <a:pt x="79" y="36"/>
                  <a:pt x="85" y="35"/>
                  <a:pt x="90" y="34"/>
                </a:cubicBezTo>
                <a:cubicBezTo>
                  <a:pt x="91" y="39"/>
                  <a:pt x="93" y="44"/>
                  <a:pt x="94" y="50"/>
                </a:cubicBezTo>
                <a:close/>
                <a:moveTo>
                  <a:pt x="68" y="12"/>
                </a:moveTo>
                <a:cubicBezTo>
                  <a:pt x="75" y="12"/>
                  <a:pt x="82" y="19"/>
                  <a:pt x="87" y="29"/>
                </a:cubicBezTo>
                <a:cubicBezTo>
                  <a:pt x="81" y="30"/>
                  <a:pt x="74" y="33"/>
                  <a:pt x="68" y="35"/>
                </a:cubicBezTo>
                <a:cubicBezTo>
                  <a:pt x="61" y="32"/>
                  <a:pt x="55" y="30"/>
                  <a:pt x="48" y="29"/>
                </a:cubicBezTo>
                <a:cubicBezTo>
                  <a:pt x="53" y="19"/>
                  <a:pt x="60" y="12"/>
                  <a:pt x="68" y="12"/>
                </a:cubicBezTo>
                <a:close/>
                <a:moveTo>
                  <a:pt x="46" y="34"/>
                </a:moveTo>
                <a:cubicBezTo>
                  <a:pt x="51" y="35"/>
                  <a:pt x="56" y="36"/>
                  <a:pt x="62" y="38"/>
                </a:cubicBezTo>
                <a:cubicBezTo>
                  <a:pt x="59" y="40"/>
                  <a:pt x="55" y="41"/>
                  <a:pt x="51" y="43"/>
                </a:cubicBezTo>
                <a:cubicBezTo>
                  <a:pt x="48" y="45"/>
                  <a:pt x="45" y="48"/>
                  <a:pt x="41" y="50"/>
                </a:cubicBezTo>
                <a:cubicBezTo>
                  <a:pt x="43" y="44"/>
                  <a:pt x="44" y="39"/>
                  <a:pt x="46" y="34"/>
                </a:cubicBezTo>
                <a:close/>
                <a:moveTo>
                  <a:pt x="16" y="42"/>
                </a:moveTo>
                <a:cubicBezTo>
                  <a:pt x="20" y="36"/>
                  <a:pt x="29" y="33"/>
                  <a:pt x="40" y="34"/>
                </a:cubicBezTo>
                <a:cubicBezTo>
                  <a:pt x="38" y="40"/>
                  <a:pt x="37" y="46"/>
                  <a:pt x="36" y="54"/>
                </a:cubicBezTo>
                <a:cubicBezTo>
                  <a:pt x="30" y="58"/>
                  <a:pt x="25" y="63"/>
                  <a:pt x="21" y="67"/>
                </a:cubicBezTo>
                <a:cubicBezTo>
                  <a:pt x="15" y="58"/>
                  <a:pt x="13" y="49"/>
                  <a:pt x="16" y="42"/>
                </a:cubicBezTo>
                <a:close/>
                <a:moveTo>
                  <a:pt x="36" y="84"/>
                </a:moveTo>
                <a:cubicBezTo>
                  <a:pt x="31" y="80"/>
                  <a:pt x="27" y="76"/>
                  <a:pt x="24" y="72"/>
                </a:cubicBezTo>
                <a:cubicBezTo>
                  <a:pt x="27" y="68"/>
                  <a:pt x="31" y="64"/>
                  <a:pt x="35" y="60"/>
                </a:cubicBezTo>
                <a:cubicBezTo>
                  <a:pt x="35" y="64"/>
                  <a:pt x="35" y="68"/>
                  <a:pt x="35" y="72"/>
                </a:cubicBezTo>
                <a:cubicBezTo>
                  <a:pt x="35" y="76"/>
                  <a:pt x="35" y="80"/>
                  <a:pt x="36" y="84"/>
                </a:cubicBezTo>
                <a:close/>
                <a:moveTo>
                  <a:pt x="16" y="102"/>
                </a:moveTo>
                <a:cubicBezTo>
                  <a:pt x="13" y="95"/>
                  <a:pt x="15" y="86"/>
                  <a:pt x="21" y="77"/>
                </a:cubicBezTo>
                <a:cubicBezTo>
                  <a:pt x="25" y="81"/>
                  <a:pt x="30" y="86"/>
                  <a:pt x="36" y="90"/>
                </a:cubicBezTo>
                <a:cubicBezTo>
                  <a:pt x="37" y="97"/>
                  <a:pt x="38" y="104"/>
                  <a:pt x="40" y="110"/>
                </a:cubicBezTo>
                <a:cubicBezTo>
                  <a:pt x="29" y="111"/>
                  <a:pt x="20" y="108"/>
                  <a:pt x="16" y="102"/>
                </a:cubicBezTo>
                <a:close/>
                <a:moveTo>
                  <a:pt x="42" y="94"/>
                </a:moveTo>
                <a:cubicBezTo>
                  <a:pt x="45" y="96"/>
                  <a:pt x="48" y="98"/>
                  <a:pt x="51" y="100"/>
                </a:cubicBezTo>
                <a:cubicBezTo>
                  <a:pt x="55" y="102"/>
                  <a:pt x="58" y="104"/>
                  <a:pt x="62" y="106"/>
                </a:cubicBezTo>
                <a:cubicBezTo>
                  <a:pt x="56" y="108"/>
                  <a:pt x="51" y="109"/>
                  <a:pt x="46" y="110"/>
                </a:cubicBezTo>
                <a:cubicBezTo>
                  <a:pt x="44" y="105"/>
                  <a:pt x="43" y="100"/>
                  <a:pt x="42" y="94"/>
                </a:cubicBezTo>
                <a:close/>
                <a:moveTo>
                  <a:pt x="68" y="131"/>
                </a:moveTo>
                <a:cubicBezTo>
                  <a:pt x="60" y="131"/>
                  <a:pt x="54" y="125"/>
                  <a:pt x="48" y="115"/>
                </a:cubicBezTo>
                <a:cubicBezTo>
                  <a:pt x="55" y="114"/>
                  <a:pt x="61" y="111"/>
                  <a:pt x="68" y="109"/>
                </a:cubicBezTo>
                <a:cubicBezTo>
                  <a:pt x="74" y="111"/>
                  <a:pt x="81" y="114"/>
                  <a:pt x="87" y="115"/>
                </a:cubicBezTo>
                <a:cubicBezTo>
                  <a:pt x="82" y="125"/>
                  <a:pt x="75" y="131"/>
                  <a:pt x="68" y="131"/>
                </a:cubicBezTo>
                <a:close/>
                <a:moveTo>
                  <a:pt x="90" y="110"/>
                </a:moveTo>
                <a:cubicBezTo>
                  <a:pt x="85" y="109"/>
                  <a:pt x="79" y="108"/>
                  <a:pt x="74" y="106"/>
                </a:cubicBezTo>
                <a:cubicBezTo>
                  <a:pt x="77" y="104"/>
                  <a:pt x="81" y="103"/>
                  <a:pt x="84" y="100"/>
                </a:cubicBezTo>
                <a:cubicBezTo>
                  <a:pt x="88" y="98"/>
                  <a:pt x="91" y="96"/>
                  <a:pt x="94" y="94"/>
                </a:cubicBezTo>
                <a:cubicBezTo>
                  <a:pt x="93" y="100"/>
                  <a:pt x="92" y="105"/>
                  <a:pt x="90" y="110"/>
                </a:cubicBezTo>
                <a:close/>
                <a:moveTo>
                  <a:pt x="82" y="97"/>
                </a:moveTo>
                <a:cubicBezTo>
                  <a:pt x="77" y="99"/>
                  <a:pt x="72" y="101"/>
                  <a:pt x="68" y="103"/>
                </a:cubicBezTo>
                <a:cubicBezTo>
                  <a:pt x="63" y="101"/>
                  <a:pt x="58" y="99"/>
                  <a:pt x="54" y="97"/>
                </a:cubicBezTo>
                <a:cubicBezTo>
                  <a:pt x="49" y="94"/>
                  <a:pt x="45" y="91"/>
                  <a:pt x="41" y="88"/>
                </a:cubicBezTo>
                <a:cubicBezTo>
                  <a:pt x="40" y="83"/>
                  <a:pt x="39" y="77"/>
                  <a:pt x="39" y="72"/>
                </a:cubicBezTo>
                <a:cubicBezTo>
                  <a:pt x="39" y="66"/>
                  <a:pt x="40" y="61"/>
                  <a:pt x="41" y="56"/>
                </a:cubicBezTo>
                <a:cubicBezTo>
                  <a:pt x="45" y="53"/>
                  <a:pt x="49" y="50"/>
                  <a:pt x="54" y="47"/>
                </a:cubicBezTo>
                <a:cubicBezTo>
                  <a:pt x="58" y="45"/>
                  <a:pt x="63" y="42"/>
                  <a:pt x="68" y="40"/>
                </a:cubicBezTo>
                <a:cubicBezTo>
                  <a:pt x="73" y="42"/>
                  <a:pt x="77" y="45"/>
                  <a:pt x="82" y="47"/>
                </a:cubicBezTo>
                <a:cubicBezTo>
                  <a:pt x="87" y="50"/>
                  <a:pt x="91" y="53"/>
                  <a:pt x="95" y="56"/>
                </a:cubicBezTo>
                <a:cubicBezTo>
                  <a:pt x="96" y="61"/>
                  <a:pt x="96" y="66"/>
                  <a:pt x="96" y="72"/>
                </a:cubicBezTo>
                <a:cubicBezTo>
                  <a:pt x="96" y="77"/>
                  <a:pt x="96" y="83"/>
                  <a:pt x="95" y="88"/>
                </a:cubicBezTo>
                <a:cubicBezTo>
                  <a:pt x="91" y="91"/>
                  <a:pt x="87" y="94"/>
                  <a:pt x="82" y="97"/>
                </a:cubicBezTo>
                <a:close/>
                <a:moveTo>
                  <a:pt x="119" y="102"/>
                </a:moveTo>
                <a:cubicBezTo>
                  <a:pt x="116" y="108"/>
                  <a:pt x="107" y="111"/>
                  <a:pt x="95" y="110"/>
                </a:cubicBezTo>
                <a:cubicBezTo>
                  <a:pt x="97" y="104"/>
                  <a:pt x="99" y="97"/>
                  <a:pt x="100" y="90"/>
                </a:cubicBezTo>
                <a:cubicBezTo>
                  <a:pt x="105" y="86"/>
                  <a:pt x="110" y="81"/>
                  <a:pt x="115" y="77"/>
                </a:cubicBezTo>
                <a:cubicBezTo>
                  <a:pt x="121" y="86"/>
                  <a:pt x="123" y="95"/>
                  <a:pt x="119" y="102"/>
                </a:cubicBezTo>
                <a:close/>
              </a:path>
            </a:pathLst>
          </a:custGeom>
          <a:solidFill>
            <a:schemeClr val="accent4">
              <a:lumMod val="50000"/>
            </a:schemeClr>
          </a:solidFill>
          <a:ln>
            <a:solidFill>
              <a:schemeClr val="accent4">
                <a:lumMod val="50000"/>
              </a:schemeClr>
            </a:solidFill>
          </a:ln>
        </p:spPr>
        <p:txBody>
          <a:bodyPr vert="horz" wrap="square" lIns="91440" tIns="45720" rIns="91440" bIns="45720" numCol="1" anchor="t" anchorCtr="0" compatLnSpc="1"/>
          <a:p>
            <a:endParaRPr lang="en-US"/>
          </a:p>
        </p:txBody>
      </p:sp>
      <p:pic>
        <p:nvPicPr>
          <p:cNvPr id="4" name="图片 3"/>
          <p:cNvPicPr>
            <a:picLocks noChangeAspect="1"/>
          </p:cNvPicPr>
          <p:nvPr/>
        </p:nvPicPr>
        <p:blipFill>
          <a:blip r:embed="rId1"/>
          <a:stretch>
            <a:fillRect/>
          </a:stretch>
        </p:blipFill>
        <p:spPr>
          <a:xfrm>
            <a:off x="580390" y="1732280"/>
            <a:ext cx="5026660" cy="2824480"/>
          </a:xfrm>
          <a:prstGeom prst="rect">
            <a:avLst/>
          </a:prstGeom>
        </p:spPr>
      </p:pic>
      <p:pic>
        <p:nvPicPr>
          <p:cNvPr id="12" name="图片 11"/>
          <p:cNvPicPr>
            <a:picLocks noChangeAspect="1"/>
          </p:cNvPicPr>
          <p:nvPr/>
        </p:nvPicPr>
        <p:blipFill>
          <a:blip r:embed="rId2"/>
          <a:stretch>
            <a:fillRect/>
          </a:stretch>
        </p:blipFill>
        <p:spPr>
          <a:xfrm>
            <a:off x="3488055" y="3768090"/>
            <a:ext cx="3462655" cy="1927225"/>
          </a:xfrm>
          <a:prstGeom prst="rect">
            <a:avLst/>
          </a:prstGeom>
        </p:spPr>
      </p:pic>
      <p:sp>
        <p:nvSpPr>
          <p:cNvPr id="14" name="文本框 13"/>
          <p:cNvSpPr txBox="1"/>
          <p:nvPr/>
        </p:nvSpPr>
        <p:spPr>
          <a:xfrm>
            <a:off x="7613015" y="1819275"/>
            <a:ext cx="4063365" cy="2014855"/>
          </a:xfrm>
          <a:prstGeom prst="rect">
            <a:avLst/>
          </a:prstGeom>
          <a:noFill/>
        </p:spPr>
        <p:txBody>
          <a:bodyPr wrap="square" rtlCol="0">
            <a:spAutoFit/>
          </a:bodyPr>
          <a:p>
            <a:pPr fontAlgn="auto">
              <a:lnSpc>
                <a:spcPts val="2500"/>
              </a:lnSpc>
            </a:pP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俄罗斯国防部表示，5月30日清晨，乌克兰对莫斯科建筑物发动了无人机恐怖袭击。共出动8架无人机，其中5架在莫斯科州被</a:t>
            </a:r>
            <a:r>
              <a:rPr lang="zh-CN" altLang="en-US" sz="2000" b="1">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高射炮击落</a:t>
            </a:r>
            <a:r>
              <a:rPr lang="zh-CN" altLang="en-US">
                <a:latin typeface="微软雅黑" panose="020B0503020204020204" charset="-122"/>
                <a:ea typeface="微软雅黑" panose="020B0503020204020204" charset="-122"/>
                <a:cs typeface="微软雅黑" panose="020B0503020204020204" charset="-122"/>
              </a:rPr>
              <a:t>，3架无人机被</a:t>
            </a:r>
            <a:r>
              <a:rPr lang="zh-CN" altLang="en-US" sz="2400" b="1">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无线电压制</a:t>
            </a:r>
            <a:r>
              <a:rPr lang="zh-CN" altLang="en-US">
                <a:latin typeface="微软雅黑" panose="020B0503020204020204" charset="-122"/>
                <a:ea typeface="微软雅黑" panose="020B0503020204020204" charset="-122"/>
                <a:cs typeface="微软雅黑" panose="020B0503020204020204" charset="-122"/>
              </a:rPr>
              <a:t>偏离了预定目标。</a:t>
            </a:r>
            <a:endParaRPr lang="zh-CN" altLang="en-US">
              <a:latin typeface="微软雅黑" panose="020B0503020204020204" charset="-122"/>
              <a:ea typeface="微软雅黑" panose="020B0503020204020204" charset="-122"/>
              <a:cs typeface="微软雅黑" panose="020B0503020204020204" charset="-122"/>
            </a:endParaRPr>
          </a:p>
        </p:txBody>
      </p:sp>
      <p:sp>
        <p:nvSpPr>
          <p:cNvPr id="15" name="任意多边形: 形状 63"/>
          <p:cNvSpPr/>
          <p:nvPr/>
        </p:nvSpPr>
        <p:spPr>
          <a:xfrm>
            <a:off x="7768590" y="3834130"/>
            <a:ext cx="3752215" cy="2265680"/>
          </a:xfrm>
          <a:custGeom>
            <a:avLst/>
            <a:gdLst>
              <a:gd name="connsiteX0" fmla="*/ 0 w 2431456"/>
              <a:gd name="connsiteY0" fmla="*/ 0 h 3402874"/>
              <a:gd name="connsiteX1" fmla="*/ 2431456 w 2431456"/>
              <a:gd name="connsiteY1" fmla="*/ 0 h 3402874"/>
              <a:gd name="connsiteX2" fmla="*/ 2431456 w 2431456"/>
              <a:gd name="connsiteY2" fmla="*/ 1405916 h 3402874"/>
              <a:gd name="connsiteX3" fmla="*/ 2400369 w 2431456"/>
              <a:gd name="connsiteY3" fmla="*/ 1412192 h 3402874"/>
              <a:gd name="connsiteX4" fmla="*/ 2351590 w 2431456"/>
              <a:gd name="connsiteY4" fmla="*/ 1485782 h 3402874"/>
              <a:gd name="connsiteX5" fmla="*/ 2400369 w 2431456"/>
              <a:gd name="connsiteY5" fmla="*/ 1559372 h 3402874"/>
              <a:gd name="connsiteX6" fmla="*/ 2431456 w 2431456"/>
              <a:gd name="connsiteY6" fmla="*/ 1565648 h 3402874"/>
              <a:gd name="connsiteX7" fmla="*/ 2431456 w 2431456"/>
              <a:gd name="connsiteY7" fmla="*/ 3402874 h 3402874"/>
              <a:gd name="connsiteX8" fmla="*/ 0 w 2431456"/>
              <a:gd name="connsiteY8" fmla="*/ 3402874 h 3402874"/>
              <a:gd name="connsiteX9" fmla="*/ 0 w 2431456"/>
              <a:gd name="connsiteY9" fmla="*/ 1565648 h 3402874"/>
              <a:gd name="connsiteX10" fmla="*/ 31087 w 2431456"/>
              <a:gd name="connsiteY10" fmla="*/ 1559372 h 3402874"/>
              <a:gd name="connsiteX11" fmla="*/ 79866 w 2431456"/>
              <a:gd name="connsiteY11" fmla="*/ 1485782 h 3402874"/>
              <a:gd name="connsiteX12" fmla="*/ 31087 w 2431456"/>
              <a:gd name="connsiteY12" fmla="*/ 1412192 h 3402874"/>
              <a:gd name="connsiteX13" fmla="*/ 0 w 2431456"/>
              <a:gd name="connsiteY13" fmla="*/ 1405916 h 340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1456" h="3402874">
                <a:moveTo>
                  <a:pt x="0" y="0"/>
                </a:moveTo>
                <a:lnTo>
                  <a:pt x="2431456" y="0"/>
                </a:lnTo>
                <a:lnTo>
                  <a:pt x="2431456" y="1405916"/>
                </a:lnTo>
                <a:lnTo>
                  <a:pt x="2400369" y="1412192"/>
                </a:lnTo>
                <a:cubicBezTo>
                  <a:pt x="2371704" y="1424317"/>
                  <a:pt x="2351590" y="1452701"/>
                  <a:pt x="2351590" y="1485782"/>
                </a:cubicBezTo>
                <a:cubicBezTo>
                  <a:pt x="2351590" y="1518864"/>
                  <a:pt x="2371704" y="1547248"/>
                  <a:pt x="2400369" y="1559372"/>
                </a:cubicBezTo>
                <a:lnTo>
                  <a:pt x="2431456" y="1565648"/>
                </a:lnTo>
                <a:lnTo>
                  <a:pt x="2431456" y="3402874"/>
                </a:lnTo>
                <a:lnTo>
                  <a:pt x="0" y="3402874"/>
                </a:lnTo>
                <a:lnTo>
                  <a:pt x="0" y="1565648"/>
                </a:lnTo>
                <a:lnTo>
                  <a:pt x="31087" y="1559372"/>
                </a:lnTo>
                <a:cubicBezTo>
                  <a:pt x="59753" y="1547248"/>
                  <a:pt x="79866" y="1518864"/>
                  <a:pt x="79866" y="1485782"/>
                </a:cubicBezTo>
                <a:cubicBezTo>
                  <a:pt x="79866" y="1452701"/>
                  <a:pt x="59753" y="1424317"/>
                  <a:pt x="31087" y="1412192"/>
                </a:cubicBezTo>
                <a:lnTo>
                  <a:pt x="0" y="1405916"/>
                </a:lnTo>
                <a:close/>
              </a:path>
            </a:pathLst>
          </a:custGeom>
          <a:solidFill>
            <a:schemeClr val="bg1">
              <a:lumMod val="95000"/>
            </a:schemeClr>
          </a:solidFill>
          <a:ln w="38100">
            <a:noFill/>
          </a:ln>
          <a:effectLst>
            <a:outerShdw blurRad="1016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just"/>
            <a:endParaRPr lang="zh-CN" altLang="en-US" dirty="0">
              <a:latin typeface="Calibri" panose="020F0502020204030204" charset="0"/>
            </a:endParaRPr>
          </a:p>
        </p:txBody>
      </p:sp>
      <p:sp>
        <p:nvSpPr>
          <p:cNvPr id="20" name="文本框 19"/>
          <p:cNvSpPr txBox="1"/>
          <p:nvPr/>
        </p:nvSpPr>
        <p:spPr>
          <a:xfrm>
            <a:off x="7901940" y="4305935"/>
            <a:ext cx="3484880" cy="1322070"/>
          </a:xfrm>
          <a:prstGeom prst="rect">
            <a:avLst/>
          </a:prstGeom>
          <a:noFill/>
        </p:spPr>
        <p:txBody>
          <a:bodyPr wrap="square" rtlCol="0">
            <a:spAutoFit/>
          </a:bodyPr>
          <a:p>
            <a:r>
              <a:rPr lang="en-US" altLang="zh-CN" sz="2000" b="1">
                <a:latin typeface="微软雅黑" panose="020B0503020204020204" charset="-122"/>
                <a:ea typeface="微软雅黑" panose="020B0503020204020204" charset="-122"/>
                <a:cs typeface="微软雅黑" panose="020B0503020204020204" charset="-122"/>
              </a:rPr>
              <a:t>1</a:t>
            </a:r>
            <a:r>
              <a:rPr lang="zh-CN" altLang="en-US" sz="2000" b="1">
                <a:latin typeface="微软雅黑" panose="020B0503020204020204" charset="-122"/>
                <a:ea typeface="微软雅黑" panose="020B0503020204020204" charset="-122"/>
                <a:cs typeface="微软雅黑" panose="020B0503020204020204" charset="-122"/>
              </a:rPr>
              <a:t>、防空系统直接摧毁</a:t>
            </a:r>
            <a:endParaRPr lang="zh-CN" altLang="en-US" sz="2000" b="1">
              <a:latin typeface="微软雅黑" panose="020B0503020204020204" charset="-122"/>
              <a:ea typeface="微软雅黑" panose="020B0503020204020204" charset="-122"/>
              <a:cs typeface="微软雅黑" panose="020B0503020204020204" charset="-122"/>
            </a:endParaRPr>
          </a:p>
          <a:p>
            <a:r>
              <a:rPr lang="en-US" altLang="zh-CN" sz="2000" b="1">
                <a:latin typeface="微软雅黑" panose="020B0503020204020204" charset="-122"/>
                <a:ea typeface="微软雅黑" panose="020B0503020204020204" charset="-122"/>
                <a:cs typeface="微软雅黑" panose="020B0503020204020204" charset="-122"/>
              </a:rPr>
              <a:t>2</a:t>
            </a:r>
            <a:r>
              <a:rPr lang="zh-CN" altLang="en-US" sz="2000" b="1">
                <a:latin typeface="微软雅黑" panose="020B0503020204020204" charset="-122"/>
                <a:ea typeface="微软雅黑" panose="020B0503020204020204" charset="-122"/>
                <a:cs typeface="微软雅黑" panose="020B0503020204020204" charset="-122"/>
              </a:rPr>
              <a:t>、干扰阻断</a:t>
            </a:r>
            <a:endParaRPr lang="zh-CN" altLang="en-US" sz="2000" b="1">
              <a:latin typeface="微软雅黑" panose="020B0503020204020204" charset="-122"/>
              <a:ea typeface="微软雅黑" panose="020B0503020204020204" charset="-122"/>
              <a:cs typeface="微软雅黑" panose="020B0503020204020204" charset="-122"/>
            </a:endParaRPr>
          </a:p>
          <a:p>
            <a:r>
              <a:rPr lang="en-US" altLang="zh-CN" sz="2000" b="1">
                <a:latin typeface="微软雅黑" panose="020B0503020204020204" charset="-122"/>
                <a:ea typeface="微软雅黑" panose="020B0503020204020204" charset="-122"/>
                <a:cs typeface="微软雅黑" panose="020B0503020204020204" charset="-122"/>
              </a:rPr>
              <a:t>3</a:t>
            </a:r>
            <a:r>
              <a:rPr lang="zh-CN" altLang="en-US" sz="2000" b="1">
                <a:latin typeface="微软雅黑" panose="020B0503020204020204" charset="-122"/>
                <a:ea typeface="微软雅黑" panose="020B0503020204020204" charset="-122"/>
                <a:cs typeface="微软雅黑" panose="020B0503020204020204" charset="-122"/>
              </a:rPr>
              <a:t>、诱骗控制</a:t>
            </a:r>
            <a:endParaRPr lang="zh-CN" altLang="en-US" sz="2000" b="1">
              <a:latin typeface="微软雅黑" panose="020B0503020204020204" charset="-122"/>
              <a:ea typeface="微软雅黑" panose="020B0503020204020204" charset="-122"/>
              <a:cs typeface="微软雅黑" panose="020B0503020204020204" charset="-122"/>
            </a:endParaRPr>
          </a:p>
          <a:p>
            <a:r>
              <a:rPr lang="en-US" altLang="zh-CN" sz="2000" b="1">
                <a:latin typeface="微软雅黑" panose="020B0503020204020204" charset="-122"/>
                <a:ea typeface="微软雅黑" panose="020B0503020204020204" charset="-122"/>
                <a:cs typeface="微软雅黑" panose="020B0503020204020204" charset="-122"/>
              </a:rPr>
              <a:t>4</a:t>
            </a:r>
            <a:r>
              <a:rPr lang="zh-CN" altLang="en-US" sz="2000" b="1">
                <a:latin typeface="微软雅黑" panose="020B0503020204020204" charset="-122"/>
                <a:ea typeface="微软雅黑" panose="020B0503020204020204" charset="-122"/>
                <a:cs typeface="微软雅黑" panose="020B0503020204020204" charset="-122"/>
              </a:rPr>
              <a:t>、拦截捕获</a:t>
            </a:r>
            <a:endParaRPr lang="zh-CN" altLang="en-US" sz="2000" b="1">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2265" y="1542415"/>
            <a:ext cx="11507470" cy="46736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无人机反制</a:t>
            </a:r>
            <a:endParaRPr lang="zh-CN" altLang="en-US" dirty="0"/>
          </a:p>
        </p:txBody>
      </p:sp>
      <p:sp>
        <p:nvSpPr>
          <p:cNvPr id="8" name="文本占位符 7"/>
          <p:cNvSpPr>
            <a:spLocks noGrp="1"/>
          </p:cNvSpPr>
          <p:nvPr>
            <p:ph type="body" sz="quarter" idx="14"/>
          </p:nvPr>
        </p:nvSpPr>
        <p:spPr>
          <a:xfrm>
            <a:off x="3679190" y="87630"/>
            <a:ext cx="3751580" cy="368300"/>
          </a:xfrm>
        </p:spPr>
        <p:txBody>
          <a:bodyPr wrap="square"/>
          <a:lstStyle/>
          <a:p>
            <a:r>
              <a:rPr>
                <a:sym typeface="+mn-ea"/>
              </a:rPr>
              <a:t>如何反制无人机</a:t>
            </a:r>
            <a:endParaRPr lang="zh-CN" altLang="en-US" dirty="0"/>
          </a:p>
        </p:txBody>
      </p:sp>
      <p:sp>
        <p:nvSpPr>
          <p:cNvPr id="3" name="文本框 2"/>
          <p:cNvSpPr txBox="1"/>
          <p:nvPr/>
        </p:nvSpPr>
        <p:spPr>
          <a:xfrm>
            <a:off x="753777" y="800100"/>
            <a:ext cx="3738880" cy="521970"/>
          </a:xfrm>
          <a:prstGeom prst="rect">
            <a:avLst/>
          </a:prstGeom>
          <a:noFill/>
        </p:spPr>
        <p:txBody>
          <a:bodyPr wrap="none" rtlCol="0">
            <a:spAutoFit/>
          </a:bodyPr>
          <a:lstStyle/>
          <a:p>
            <a:pPr algn="l"/>
            <a:r>
              <a:rPr lang="zh-CN" altLang="en-US" sz="2800" dirty="0">
                <a:solidFill>
                  <a:schemeClr val="accent4">
                    <a:lumMod val="50000"/>
                  </a:schemeClr>
                </a:solidFill>
                <a:latin typeface="+mj-ea"/>
                <a:ea typeface="+mj-ea"/>
              </a:rPr>
              <a:t>现代战争：无人机反制</a:t>
            </a:r>
            <a:endParaRPr lang="zh-CN" altLang="en-US" sz="2800" dirty="0">
              <a:solidFill>
                <a:schemeClr val="accent4">
                  <a:lumMod val="50000"/>
                </a:schemeClr>
              </a:solidFill>
              <a:latin typeface="+mj-ea"/>
              <a:ea typeface="+mj-ea"/>
            </a:endParaRPr>
          </a:p>
        </p:txBody>
      </p:sp>
      <p:sp>
        <p:nvSpPr>
          <p:cNvPr id="30" name="Freeform 67"/>
          <p:cNvSpPr>
            <a:spLocks noEditPoints="1"/>
          </p:cNvSpPr>
          <p:nvPr/>
        </p:nvSpPr>
        <p:spPr bwMode="auto">
          <a:xfrm>
            <a:off x="148569" y="735999"/>
            <a:ext cx="605313" cy="649523"/>
          </a:xfrm>
          <a:custGeom>
            <a:avLst/>
            <a:gdLst>
              <a:gd name="T0" fmla="*/ 55 w 135"/>
              <a:gd name="T1" fmla="*/ 70 h 144"/>
              <a:gd name="T2" fmla="*/ 80 w 135"/>
              <a:gd name="T3" fmla="*/ 70 h 144"/>
              <a:gd name="T4" fmla="*/ 119 w 135"/>
              <a:gd name="T5" fmla="*/ 72 h 144"/>
              <a:gd name="T6" fmla="*/ 94 w 135"/>
              <a:gd name="T7" fmla="*/ 27 h 144"/>
              <a:gd name="T8" fmla="*/ 42 w 135"/>
              <a:gd name="T9" fmla="*/ 27 h 144"/>
              <a:gd name="T10" fmla="*/ 16 w 135"/>
              <a:gd name="T11" fmla="*/ 72 h 144"/>
              <a:gd name="T12" fmla="*/ 42 w 135"/>
              <a:gd name="T13" fmla="*/ 116 h 144"/>
              <a:gd name="T14" fmla="*/ 93 w 135"/>
              <a:gd name="T15" fmla="*/ 116 h 144"/>
              <a:gd name="T16" fmla="*/ 119 w 135"/>
              <a:gd name="T17" fmla="*/ 72 h 144"/>
              <a:gd name="T18" fmla="*/ 115 w 135"/>
              <a:gd name="T19" fmla="*/ 67 h 144"/>
              <a:gd name="T20" fmla="*/ 96 w 135"/>
              <a:gd name="T21" fmla="*/ 34 h 144"/>
              <a:gd name="T22" fmla="*/ 100 w 135"/>
              <a:gd name="T23" fmla="*/ 60 h 144"/>
              <a:gd name="T24" fmla="*/ 100 w 135"/>
              <a:gd name="T25" fmla="*/ 84 h 144"/>
              <a:gd name="T26" fmla="*/ 100 w 135"/>
              <a:gd name="T27" fmla="*/ 60 h 144"/>
              <a:gd name="T28" fmla="*/ 84 w 135"/>
              <a:gd name="T29" fmla="*/ 43 h 144"/>
              <a:gd name="T30" fmla="*/ 90 w 135"/>
              <a:gd name="T31" fmla="*/ 34 h 144"/>
              <a:gd name="T32" fmla="*/ 68 w 135"/>
              <a:gd name="T33" fmla="*/ 12 h 144"/>
              <a:gd name="T34" fmla="*/ 68 w 135"/>
              <a:gd name="T35" fmla="*/ 35 h 144"/>
              <a:gd name="T36" fmla="*/ 68 w 135"/>
              <a:gd name="T37" fmla="*/ 12 h 144"/>
              <a:gd name="T38" fmla="*/ 62 w 135"/>
              <a:gd name="T39" fmla="*/ 38 h 144"/>
              <a:gd name="T40" fmla="*/ 41 w 135"/>
              <a:gd name="T41" fmla="*/ 50 h 144"/>
              <a:gd name="T42" fmla="*/ 16 w 135"/>
              <a:gd name="T43" fmla="*/ 42 h 144"/>
              <a:gd name="T44" fmla="*/ 36 w 135"/>
              <a:gd name="T45" fmla="*/ 54 h 144"/>
              <a:gd name="T46" fmla="*/ 16 w 135"/>
              <a:gd name="T47" fmla="*/ 42 h 144"/>
              <a:gd name="T48" fmla="*/ 24 w 135"/>
              <a:gd name="T49" fmla="*/ 72 h 144"/>
              <a:gd name="T50" fmla="*/ 35 w 135"/>
              <a:gd name="T51" fmla="*/ 72 h 144"/>
              <a:gd name="T52" fmla="*/ 16 w 135"/>
              <a:gd name="T53" fmla="*/ 102 h 144"/>
              <a:gd name="T54" fmla="*/ 36 w 135"/>
              <a:gd name="T55" fmla="*/ 90 h 144"/>
              <a:gd name="T56" fmla="*/ 16 w 135"/>
              <a:gd name="T57" fmla="*/ 102 h 144"/>
              <a:gd name="T58" fmla="*/ 51 w 135"/>
              <a:gd name="T59" fmla="*/ 100 h 144"/>
              <a:gd name="T60" fmla="*/ 46 w 135"/>
              <a:gd name="T61" fmla="*/ 110 h 144"/>
              <a:gd name="T62" fmla="*/ 68 w 135"/>
              <a:gd name="T63" fmla="*/ 131 h 144"/>
              <a:gd name="T64" fmla="*/ 68 w 135"/>
              <a:gd name="T65" fmla="*/ 109 h 144"/>
              <a:gd name="T66" fmla="*/ 68 w 135"/>
              <a:gd name="T67" fmla="*/ 131 h 144"/>
              <a:gd name="T68" fmla="*/ 74 w 135"/>
              <a:gd name="T69" fmla="*/ 106 h 144"/>
              <a:gd name="T70" fmla="*/ 94 w 135"/>
              <a:gd name="T71" fmla="*/ 94 h 144"/>
              <a:gd name="T72" fmla="*/ 82 w 135"/>
              <a:gd name="T73" fmla="*/ 97 h 144"/>
              <a:gd name="T74" fmla="*/ 54 w 135"/>
              <a:gd name="T75" fmla="*/ 97 h 144"/>
              <a:gd name="T76" fmla="*/ 39 w 135"/>
              <a:gd name="T77" fmla="*/ 72 h 144"/>
              <a:gd name="T78" fmla="*/ 54 w 135"/>
              <a:gd name="T79" fmla="*/ 47 h 144"/>
              <a:gd name="T80" fmla="*/ 82 w 135"/>
              <a:gd name="T81" fmla="*/ 47 h 144"/>
              <a:gd name="T82" fmla="*/ 96 w 135"/>
              <a:gd name="T83" fmla="*/ 72 h 144"/>
              <a:gd name="T84" fmla="*/ 82 w 135"/>
              <a:gd name="T85" fmla="*/ 97 h 144"/>
              <a:gd name="T86" fmla="*/ 95 w 135"/>
              <a:gd name="T87" fmla="*/ 110 h 144"/>
              <a:gd name="T88" fmla="*/ 115 w 135"/>
              <a:gd name="T89" fmla="*/ 7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 h="144">
                <a:moveTo>
                  <a:pt x="68" y="58"/>
                </a:moveTo>
                <a:cubicBezTo>
                  <a:pt x="61" y="58"/>
                  <a:pt x="55" y="63"/>
                  <a:pt x="55" y="70"/>
                </a:cubicBezTo>
                <a:cubicBezTo>
                  <a:pt x="55" y="77"/>
                  <a:pt x="61" y="82"/>
                  <a:pt x="68" y="82"/>
                </a:cubicBezTo>
                <a:cubicBezTo>
                  <a:pt x="75" y="82"/>
                  <a:pt x="80" y="77"/>
                  <a:pt x="80" y="70"/>
                </a:cubicBezTo>
                <a:cubicBezTo>
                  <a:pt x="80" y="63"/>
                  <a:pt x="75" y="58"/>
                  <a:pt x="68" y="58"/>
                </a:cubicBezTo>
                <a:close/>
                <a:moveTo>
                  <a:pt x="119" y="72"/>
                </a:moveTo>
                <a:cubicBezTo>
                  <a:pt x="131" y="58"/>
                  <a:pt x="135" y="45"/>
                  <a:pt x="130" y="36"/>
                </a:cubicBezTo>
                <a:cubicBezTo>
                  <a:pt x="125" y="27"/>
                  <a:pt x="111" y="24"/>
                  <a:pt x="94" y="27"/>
                </a:cubicBezTo>
                <a:cubicBezTo>
                  <a:pt x="87" y="11"/>
                  <a:pt x="78" y="0"/>
                  <a:pt x="68" y="0"/>
                </a:cubicBezTo>
                <a:cubicBezTo>
                  <a:pt x="57" y="0"/>
                  <a:pt x="48" y="11"/>
                  <a:pt x="42" y="27"/>
                </a:cubicBezTo>
                <a:cubicBezTo>
                  <a:pt x="25" y="24"/>
                  <a:pt x="11" y="27"/>
                  <a:pt x="5" y="36"/>
                </a:cubicBezTo>
                <a:cubicBezTo>
                  <a:pt x="0" y="45"/>
                  <a:pt x="5" y="58"/>
                  <a:pt x="16" y="72"/>
                </a:cubicBezTo>
                <a:cubicBezTo>
                  <a:pt x="5" y="86"/>
                  <a:pt x="0" y="99"/>
                  <a:pt x="5" y="108"/>
                </a:cubicBezTo>
                <a:cubicBezTo>
                  <a:pt x="11" y="117"/>
                  <a:pt x="25" y="120"/>
                  <a:pt x="42" y="116"/>
                </a:cubicBezTo>
                <a:cubicBezTo>
                  <a:pt x="48" y="133"/>
                  <a:pt x="57" y="144"/>
                  <a:pt x="68" y="144"/>
                </a:cubicBezTo>
                <a:cubicBezTo>
                  <a:pt x="78" y="144"/>
                  <a:pt x="87" y="133"/>
                  <a:pt x="93" y="116"/>
                </a:cubicBezTo>
                <a:cubicBezTo>
                  <a:pt x="111" y="120"/>
                  <a:pt x="125" y="117"/>
                  <a:pt x="130" y="108"/>
                </a:cubicBezTo>
                <a:cubicBezTo>
                  <a:pt x="135" y="99"/>
                  <a:pt x="131" y="85"/>
                  <a:pt x="119" y="72"/>
                </a:cubicBezTo>
                <a:close/>
                <a:moveTo>
                  <a:pt x="119" y="42"/>
                </a:moveTo>
                <a:cubicBezTo>
                  <a:pt x="123" y="49"/>
                  <a:pt x="121" y="58"/>
                  <a:pt x="115" y="67"/>
                </a:cubicBezTo>
                <a:cubicBezTo>
                  <a:pt x="111" y="63"/>
                  <a:pt x="105" y="58"/>
                  <a:pt x="99" y="54"/>
                </a:cubicBezTo>
                <a:cubicBezTo>
                  <a:pt x="99" y="46"/>
                  <a:pt x="97" y="40"/>
                  <a:pt x="96" y="34"/>
                </a:cubicBezTo>
                <a:cubicBezTo>
                  <a:pt x="107" y="33"/>
                  <a:pt x="116" y="36"/>
                  <a:pt x="119" y="42"/>
                </a:cubicBezTo>
                <a:close/>
                <a:moveTo>
                  <a:pt x="100" y="60"/>
                </a:moveTo>
                <a:cubicBezTo>
                  <a:pt x="104" y="64"/>
                  <a:pt x="108" y="68"/>
                  <a:pt x="111" y="72"/>
                </a:cubicBezTo>
                <a:cubicBezTo>
                  <a:pt x="108" y="76"/>
                  <a:pt x="105" y="80"/>
                  <a:pt x="100" y="84"/>
                </a:cubicBezTo>
                <a:cubicBezTo>
                  <a:pt x="100" y="80"/>
                  <a:pt x="101" y="76"/>
                  <a:pt x="101" y="72"/>
                </a:cubicBezTo>
                <a:cubicBezTo>
                  <a:pt x="101" y="68"/>
                  <a:pt x="100" y="64"/>
                  <a:pt x="100" y="60"/>
                </a:cubicBezTo>
                <a:close/>
                <a:moveTo>
                  <a:pt x="94" y="50"/>
                </a:moveTo>
                <a:cubicBezTo>
                  <a:pt x="91" y="48"/>
                  <a:pt x="88" y="45"/>
                  <a:pt x="84" y="43"/>
                </a:cubicBezTo>
                <a:cubicBezTo>
                  <a:pt x="81" y="41"/>
                  <a:pt x="77" y="40"/>
                  <a:pt x="74" y="38"/>
                </a:cubicBezTo>
                <a:cubicBezTo>
                  <a:pt x="79" y="36"/>
                  <a:pt x="85" y="35"/>
                  <a:pt x="90" y="34"/>
                </a:cubicBezTo>
                <a:cubicBezTo>
                  <a:pt x="91" y="39"/>
                  <a:pt x="93" y="44"/>
                  <a:pt x="94" y="50"/>
                </a:cubicBezTo>
                <a:close/>
                <a:moveTo>
                  <a:pt x="68" y="12"/>
                </a:moveTo>
                <a:cubicBezTo>
                  <a:pt x="75" y="12"/>
                  <a:pt x="82" y="19"/>
                  <a:pt x="87" y="29"/>
                </a:cubicBezTo>
                <a:cubicBezTo>
                  <a:pt x="81" y="30"/>
                  <a:pt x="74" y="33"/>
                  <a:pt x="68" y="35"/>
                </a:cubicBezTo>
                <a:cubicBezTo>
                  <a:pt x="61" y="32"/>
                  <a:pt x="55" y="30"/>
                  <a:pt x="48" y="29"/>
                </a:cubicBezTo>
                <a:cubicBezTo>
                  <a:pt x="53" y="19"/>
                  <a:pt x="60" y="12"/>
                  <a:pt x="68" y="12"/>
                </a:cubicBezTo>
                <a:close/>
                <a:moveTo>
                  <a:pt x="46" y="34"/>
                </a:moveTo>
                <a:cubicBezTo>
                  <a:pt x="51" y="35"/>
                  <a:pt x="56" y="36"/>
                  <a:pt x="62" y="38"/>
                </a:cubicBezTo>
                <a:cubicBezTo>
                  <a:pt x="59" y="40"/>
                  <a:pt x="55" y="41"/>
                  <a:pt x="51" y="43"/>
                </a:cubicBezTo>
                <a:cubicBezTo>
                  <a:pt x="48" y="45"/>
                  <a:pt x="45" y="48"/>
                  <a:pt x="41" y="50"/>
                </a:cubicBezTo>
                <a:cubicBezTo>
                  <a:pt x="43" y="44"/>
                  <a:pt x="44" y="39"/>
                  <a:pt x="46" y="34"/>
                </a:cubicBezTo>
                <a:close/>
                <a:moveTo>
                  <a:pt x="16" y="42"/>
                </a:moveTo>
                <a:cubicBezTo>
                  <a:pt x="20" y="36"/>
                  <a:pt x="29" y="33"/>
                  <a:pt x="40" y="34"/>
                </a:cubicBezTo>
                <a:cubicBezTo>
                  <a:pt x="38" y="40"/>
                  <a:pt x="37" y="46"/>
                  <a:pt x="36" y="54"/>
                </a:cubicBezTo>
                <a:cubicBezTo>
                  <a:pt x="30" y="58"/>
                  <a:pt x="25" y="63"/>
                  <a:pt x="21" y="67"/>
                </a:cubicBezTo>
                <a:cubicBezTo>
                  <a:pt x="15" y="58"/>
                  <a:pt x="13" y="49"/>
                  <a:pt x="16" y="42"/>
                </a:cubicBezTo>
                <a:close/>
                <a:moveTo>
                  <a:pt x="36" y="84"/>
                </a:moveTo>
                <a:cubicBezTo>
                  <a:pt x="31" y="80"/>
                  <a:pt x="27" y="76"/>
                  <a:pt x="24" y="72"/>
                </a:cubicBezTo>
                <a:cubicBezTo>
                  <a:pt x="27" y="68"/>
                  <a:pt x="31" y="64"/>
                  <a:pt x="35" y="60"/>
                </a:cubicBezTo>
                <a:cubicBezTo>
                  <a:pt x="35" y="64"/>
                  <a:pt x="35" y="68"/>
                  <a:pt x="35" y="72"/>
                </a:cubicBezTo>
                <a:cubicBezTo>
                  <a:pt x="35" y="76"/>
                  <a:pt x="35" y="80"/>
                  <a:pt x="36" y="84"/>
                </a:cubicBezTo>
                <a:close/>
                <a:moveTo>
                  <a:pt x="16" y="102"/>
                </a:moveTo>
                <a:cubicBezTo>
                  <a:pt x="13" y="95"/>
                  <a:pt x="15" y="86"/>
                  <a:pt x="21" y="77"/>
                </a:cubicBezTo>
                <a:cubicBezTo>
                  <a:pt x="25" y="81"/>
                  <a:pt x="30" y="86"/>
                  <a:pt x="36" y="90"/>
                </a:cubicBezTo>
                <a:cubicBezTo>
                  <a:pt x="37" y="97"/>
                  <a:pt x="38" y="104"/>
                  <a:pt x="40" y="110"/>
                </a:cubicBezTo>
                <a:cubicBezTo>
                  <a:pt x="29" y="111"/>
                  <a:pt x="20" y="108"/>
                  <a:pt x="16" y="102"/>
                </a:cubicBezTo>
                <a:close/>
                <a:moveTo>
                  <a:pt x="42" y="94"/>
                </a:moveTo>
                <a:cubicBezTo>
                  <a:pt x="45" y="96"/>
                  <a:pt x="48" y="98"/>
                  <a:pt x="51" y="100"/>
                </a:cubicBezTo>
                <a:cubicBezTo>
                  <a:pt x="55" y="102"/>
                  <a:pt x="58" y="104"/>
                  <a:pt x="62" y="106"/>
                </a:cubicBezTo>
                <a:cubicBezTo>
                  <a:pt x="56" y="108"/>
                  <a:pt x="51" y="109"/>
                  <a:pt x="46" y="110"/>
                </a:cubicBezTo>
                <a:cubicBezTo>
                  <a:pt x="44" y="105"/>
                  <a:pt x="43" y="100"/>
                  <a:pt x="42" y="94"/>
                </a:cubicBezTo>
                <a:close/>
                <a:moveTo>
                  <a:pt x="68" y="131"/>
                </a:moveTo>
                <a:cubicBezTo>
                  <a:pt x="60" y="131"/>
                  <a:pt x="54" y="125"/>
                  <a:pt x="48" y="115"/>
                </a:cubicBezTo>
                <a:cubicBezTo>
                  <a:pt x="55" y="114"/>
                  <a:pt x="61" y="111"/>
                  <a:pt x="68" y="109"/>
                </a:cubicBezTo>
                <a:cubicBezTo>
                  <a:pt x="74" y="111"/>
                  <a:pt x="81" y="114"/>
                  <a:pt x="87" y="115"/>
                </a:cubicBezTo>
                <a:cubicBezTo>
                  <a:pt x="82" y="125"/>
                  <a:pt x="75" y="131"/>
                  <a:pt x="68" y="131"/>
                </a:cubicBezTo>
                <a:close/>
                <a:moveTo>
                  <a:pt x="90" y="110"/>
                </a:moveTo>
                <a:cubicBezTo>
                  <a:pt x="85" y="109"/>
                  <a:pt x="79" y="108"/>
                  <a:pt x="74" y="106"/>
                </a:cubicBezTo>
                <a:cubicBezTo>
                  <a:pt x="77" y="104"/>
                  <a:pt x="81" y="103"/>
                  <a:pt x="84" y="100"/>
                </a:cubicBezTo>
                <a:cubicBezTo>
                  <a:pt x="88" y="98"/>
                  <a:pt x="91" y="96"/>
                  <a:pt x="94" y="94"/>
                </a:cubicBezTo>
                <a:cubicBezTo>
                  <a:pt x="93" y="100"/>
                  <a:pt x="92" y="105"/>
                  <a:pt x="90" y="110"/>
                </a:cubicBezTo>
                <a:close/>
                <a:moveTo>
                  <a:pt x="82" y="97"/>
                </a:moveTo>
                <a:cubicBezTo>
                  <a:pt x="77" y="99"/>
                  <a:pt x="72" y="101"/>
                  <a:pt x="68" y="103"/>
                </a:cubicBezTo>
                <a:cubicBezTo>
                  <a:pt x="63" y="101"/>
                  <a:pt x="58" y="99"/>
                  <a:pt x="54" y="97"/>
                </a:cubicBezTo>
                <a:cubicBezTo>
                  <a:pt x="49" y="94"/>
                  <a:pt x="45" y="91"/>
                  <a:pt x="41" y="88"/>
                </a:cubicBezTo>
                <a:cubicBezTo>
                  <a:pt x="40" y="83"/>
                  <a:pt x="39" y="77"/>
                  <a:pt x="39" y="72"/>
                </a:cubicBezTo>
                <a:cubicBezTo>
                  <a:pt x="39" y="66"/>
                  <a:pt x="40" y="61"/>
                  <a:pt x="41" y="56"/>
                </a:cubicBezTo>
                <a:cubicBezTo>
                  <a:pt x="45" y="53"/>
                  <a:pt x="49" y="50"/>
                  <a:pt x="54" y="47"/>
                </a:cubicBezTo>
                <a:cubicBezTo>
                  <a:pt x="58" y="45"/>
                  <a:pt x="63" y="42"/>
                  <a:pt x="68" y="40"/>
                </a:cubicBezTo>
                <a:cubicBezTo>
                  <a:pt x="73" y="42"/>
                  <a:pt x="77" y="45"/>
                  <a:pt x="82" y="47"/>
                </a:cubicBezTo>
                <a:cubicBezTo>
                  <a:pt x="87" y="50"/>
                  <a:pt x="91" y="53"/>
                  <a:pt x="95" y="56"/>
                </a:cubicBezTo>
                <a:cubicBezTo>
                  <a:pt x="96" y="61"/>
                  <a:pt x="96" y="66"/>
                  <a:pt x="96" y="72"/>
                </a:cubicBezTo>
                <a:cubicBezTo>
                  <a:pt x="96" y="77"/>
                  <a:pt x="96" y="83"/>
                  <a:pt x="95" y="88"/>
                </a:cubicBezTo>
                <a:cubicBezTo>
                  <a:pt x="91" y="91"/>
                  <a:pt x="87" y="94"/>
                  <a:pt x="82" y="97"/>
                </a:cubicBezTo>
                <a:close/>
                <a:moveTo>
                  <a:pt x="119" y="102"/>
                </a:moveTo>
                <a:cubicBezTo>
                  <a:pt x="116" y="108"/>
                  <a:pt x="107" y="111"/>
                  <a:pt x="95" y="110"/>
                </a:cubicBezTo>
                <a:cubicBezTo>
                  <a:pt x="97" y="104"/>
                  <a:pt x="99" y="97"/>
                  <a:pt x="100" y="90"/>
                </a:cubicBezTo>
                <a:cubicBezTo>
                  <a:pt x="105" y="86"/>
                  <a:pt x="110" y="81"/>
                  <a:pt x="115" y="77"/>
                </a:cubicBezTo>
                <a:cubicBezTo>
                  <a:pt x="121" y="86"/>
                  <a:pt x="123" y="95"/>
                  <a:pt x="119" y="102"/>
                </a:cubicBezTo>
                <a:close/>
              </a:path>
            </a:pathLst>
          </a:custGeom>
          <a:solidFill>
            <a:schemeClr val="accent4">
              <a:lumMod val="50000"/>
            </a:schemeClr>
          </a:solidFill>
          <a:ln>
            <a:solidFill>
              <a:schemeClr val="accent4">
                <a:lumMod val="50000"/>
              </a:schemeClr>
            </a:solidFill>
          </a:ln>
        </p:spPr>
        <p:txBody>
          <a:bodyPr vert="horz" wrap="square" lIns="91440" tIns="45720" rIns="91440" bIns="45720" numCol="1" anchor="t" anchorCtr="0" compatLnSpc="1"/>
          <a:p>
            <a:endParaRPr lang="en-US"/>
          </a:p>
        </p:txBody>
      </p:sp>
      <p:cxnSp>
        <p:nvCxnSpPr>
          <p:cNvPr id="7" name="直接连接符 6"/>
          <p:cNvCxnSpPr/>
          <p:nvPr/>
        </p:nvCxnSpPr>
        <p:spPr>
          <a:xfrm flipH="1" flipV="1">
            <a:off x="342265" y="5997575"/>
            <a:ext cx="5254625" cy="21590"/>
          </a:xfrm>
          <a:prstGeom prst="line">
            <a:avLst/>
          </a:prstGeom>
          <a:ln w="508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flipH="1">
            <a:off x="2091690" y="2127885"/>
            <a:ext cx="3656330" cy="3891280"/>
          </a:xfrm>
          <a:prstGeom prst="rect">
            <a:avLst/>
          </a:prstGeom>
        </p:spPr>
        <p:txBody>
          <a:bodyPr wrap="square">
            <a:spAutoFit/>
          </a:bodyPr>
          <a:p>
            <a:pPr algn="just">
              <a:lnSpc>
                <a:spcPct val="120000"/>
              </a:lnSpc>
            </a:pPr>
            <a:r>
              <a:rPr lang="zh-CN" b="1" i="0" dirty="0">
                <a:solidFill>
                  <a:schemeClr val="accent1">
                    <a:lumMod val="60000"/>
                    <a:lumOff val="40000"/>
                  </a:schemeClr>
                </a:solidFill>
                <a:effectLst/>
                <a:latin typeface="+mn-ea"/>
              </a:rPr>
              <a:t>电磁干扰</a:t>
            </a:r>
            <a:r>
              <a:rPr lang="zh-CN" sz="1600" b="0" i="0" dirty="0">
                <a:solidFill>
                  <a:schemeClr val="tx1">
                    <a:lumMod val="85000"/>
                    <a:lumOff val="15000"/>
                  </a:schemeClr>
                </a:solidFill>
                <a:effectLst/>
                <a:latin typeface="+mn-ea"/>
              </a:rPr>
              <a:t>可以有效地</a:t>
            </a:r>
            <a:r>
              <a:rPr lang="zh-CN" b="1" i="0" dirty="0">
                <a:solidFill>
                  <a:schemeClr val="accent1">
                    <a:lumMod val="60000"/>
                    <a:lumOff val="40000"/>
                  </a:schemeClr>
                </a:solidFill>
                <a:effectLst/>
                <a:latin typeface="+mn-ea"/>
              </a:rPr>
              <a:t>阻断无人机和控制台站之间的通信</a:t>
            </a:r>
            <a:r>
              <a:rPr lang="zh-CN" sz="1600" b="0" i="0" dirty="0">
                <a:solidFill>
                  <a:schemeClr val="tx1">
                    <a:lumMod val="85000"/>
                    <a:lumOff val="15000"/>
                  </a:schemeClr>
                </a:solidFill>
                <a:effectLst/>
                <a:latin typeface="+mn-ea"/>
              </a:rPr>
              <a:t>，切断无人机的遥控信号以及数传、图传信号，达到对无人机的迫降或者驱离的目的。电磁干扰</a:t>
            </a:r>
            <a:r>
              <a:rPr lang="zh-CN" b="1" i="0" dirty="0">
                <a:solidFill>
                  <a:schemeClr val="accent1">
                    <a:lumMod val="60000"/>
                    <a:lumOff val="40000"/>
                  </a:schemeClr>
                </a:solidFill>
                <a:effectLst/>
                <a:latin typeface="+mn-ea"/>
              </a:rPr>
              <a:t>定向或者全向干扰</a:t>
            </a:r>
            <a:r>
              <a:rPr lang="zh-CN" sz="1600" b="0" i="0" dirty="0">
                <a:solidFill>
                  <a:schemeClr val="tx1">
                    <a:lumMod val="85000"/>
                    <a:lumOff val="15000"/>
                  </a:schemeClr>
                </a:solidFill>
                <a:effectLst/>
                <a:latin typeface="+mn-ea"/>
              </a:rPr>
              <a:t>，有效地处理作用距离内的多架次无人机。</a:t>
            </a:r>
            <a:endParaRPr lang="zh-CN" sz="1600" b="0" i="0" dirty="0">
              <a:solidFill>
                <a:schemeClr val="tx1">
                  <a:lumMod val="85000"/>
                  <a:lumOff val="15000"/>
                </a:schemeClr>
              </a:solidFill>
              <a:effectLst/>
              <a:latin typeface="+mn-ea"/>
            </a:endParaRPr>
          </a:p>
          <a:p>
            <a:pPr algn="just">
              <a:lnSpc>
                <a:spcPct val="120000"/>
              </a:lnSpc>
            </a:pPr>
            <a:r>
              <a:rPr lang="zh-CN" b="1" i="0" dirty="0">
                <a:solidFill>
                  <a:schemeClr val="accent1">
                    <a:lumMod val="60000"/>
                    <a:lumOff val="40000"/>
                  </a:schemeClr>
                </a:solidFill>
                <a:effectLst/>
                <a:latin typeface="+mn-ea"/>
              </a:rPr>
              <a:t>导航信号干扰</a:t>
            </a:r>
            <a:r>
              <a:rPr lang="zh-CN" sz="1600" i="0" dirty="0">
                <a:solidFill>
                  <a:schemeClr val="tx1"/>
                </a:solidFill>
                <a:effectLst/>
                <a:latin typeface="+mn-ea"/>
              </a:rPr>
              <a:t>无人机一般利用卫星导航定位系统对自身进行定位，通过实施</a:t>
            </a:r>
            <a:r>
              <a:rPr lang="zh-CN" b="1" dirty="0">
                <a:solidFill>
                  <a:schemeClr val="accent1">
                    <a:lumMod val="60000"/>
                    <a:lumOff val="40000"/>
                  </a:schemeClr>
                </a:solidFill>
                <a:effectLst/>
                <a:latin typeface="+mn-ea"/>
              </a:rPr>
              <a:t>导航信号干扰可以导致无人机无法精准定位</a:t>
            </a:r>
            <a:r>
              <a:rPr lang="zh-CN" sz="1600" i="0" dirty="0">
                <a:solidFill>
                  <a:schemeClr val="tx1"/>
                </a:solidFill>
                <a:effectLst/>
                <a:latin typeface="+mn-ea"/>
              </a:rPr>
              <a:t>，从而影响无人机的飞控系统，限制无人机的飞行。</a:t>
            </a:r>
            <a:endParaRPr lang="zh-CN" sz="1600" i="0" dirty="0">
              <a:solidFill>
                <a:schemeClr val="tx1"/>
              </a:solidFill>
              <a:effectLst/>
              <a:latin typeface="+mn-ea"/>
            </a:endParaRPr>
          </a:p>
          <a:p>
            <a:pPr algn="just">
              <a:lnSpc>
                <a:spcPct val="120000"/>
              </a:lnSpc>
            </a:pPr>
            <a:r>
              <a:rPr lang="zh-CN" b="1" i="0" dirty="0">
                <a:solidFill>
                  <a:schemeClr val="accent1">
                    <a:lumMod val="60000"/>
                    <a:lumOff val="40000"/>
                  </a:schemeClr>
                </a:solidFill>
                <a:effectLst/>
                <a:latin typeface="+mn-ea"/>
              </a:rPr>
              <a:t>声波干扰</a:t>
            </a:r>
            <a:endParaRPr lang="zh-CN" b="1" i="0" dirty="0">
              <a:solidFill>
                <a:schemeClr val="accent1">
                  <a:lumMod val="60000"/>
                  <a:lumOff val="40000"/>
                </a:schemeClr>
              </a:solidFill>
              <a:effectLst/>
              <a:latin typeface="+mn-ea"/>
            </a:endParaRPr>
          </a:p>
        </p:txBody>
      </p:sp>
      <p:sp>
        <p:nvSpPr>
          <p:cNvPr id="17" name="文本框 16"/>
          <p:cNvSpPr txBox="1"/>
          <p:nvPr/>
        </p:nvSpPr>
        <p:spPr>
          <a:xfrm>
            <a:off x="6408420" y="953770"/>
            <a:ext cx="5494020" cy="368300"/>
          </a:xfrm>
          <a:prstGeom prst="rect">
            <a:avLst/>
          </a:prstGeom>
          <a:noFill/>
        </p:spPr>
        <p:txBody>
          <a:bodyPr wrap="square" rtlCol="0">
            <a:spAutoFit/>
          </a:bodyPr>
          <a:p>
            <a:r>
              <a:rPr lang="zh-CN" altLang="en-US" b="1">
                <a:solidFill>
                  <a:schemeClr val="tx1"/>
                </a:solidFill>
              </a:rPr>
              <a:t>无人机反制技术在各个领域中都起到了重要作用</a:t>
            </a:r>
            <a:endParaRPr lang="zh-CN" altLang="en-US" b="1">
              <a:solidFill>
                <a:schemeClr val="tx1"/>
              </a:solidFill>
            </a:endParaRPr>
          </a:p>
        </p:txBody>
      </p:sp>
      <p:pic>
        <p:nvPicPr>
          <p:cNvPr id="18" name="图片 17"/>
          <p:cNvPicPr>
            <a:picLocks noChangeAspect="1"/>
          </p:cNvPicPr>
          <p:nvPr/>
        </p:nvPicPr>
        <p:blipFill>
          <a:blip r:embed="rId1"/>
          <a:stretch>
            <a:fillRect/>
          </a:stretch>
        </p:blipFill>
        <p:spPr>
          <a:xfrm>
            <a:off x="6769735" y="1796415"/>
            <a:ext cx="4405630" cy="4272280"/>
          </a:xfrm>
          <a:prstGeom prst="rect">
            <a:avLst/>
          </a:prstGeom>
        </p:spPr>
      </p:pic>
      <p:sp>
        <p:nvSpPr>
          <p:cNvPr id="23" name="矩形 22"/>
          <p:cNvSpPr/>
          <p:nvPr/>
        </p:nvSpPr>
        <p:spPr>
          <a:xfrm>
            <a:off x="460375" y="2235835"/>
            <a:ext cx="1299845" cy="3392805"/>
          </a:xfrm>
          <a:prstGeom prst="rect">
            <a:avLst/>
          </a:prstGeom>
          <a:solidFill>
            <a:schemeClr val="accent4">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233680" y="2648585"/>
            <a:ext cx="1753235" cy="460375"/>
          </a:xfrm>
          <a:prstGeom prst="rect">
            <a:avLst/>
          </a:prstGeom>
          <a:noFill/>
        </p:spPr>
        <p:txBody>
          <a:bodyPr wrap="square" rtlCol="0">
            <a:spAutoFit/>
          </a:bodyPr>
          <a:p>
            <a:pPr algn="ctr"/>
            <a:r>
              <a:rPr lang="zh-CN" altLang="en-US" sz="2400" b="1" dirty="0">
                <a:solidFill>
                  <a:schemeClr val="accent4">
                    <a:lumMod val="50000"/>
                  </a:schemeClr>
                </a:solidFill>
                <a:latin typeface="+mj-ea"/>
                <a:ea typeface="+mj-ea"/>
              </a:rPr>
              <a:t>干扰阻断</a:t>
            </a:r>
            <a:endParaRPr lang="zh-CN" altLang="en-US" sz="2400" b="1" dirty="0">
              <a:solidFill>
                <a:schemeClr val="accent4">
                  <a:lumMod val="50000"/>
                </a:schemeClr>
              </a:solidFill>
              <a:latin typeface="+mj-ea"/>
              <a:ea typeface="+mj-ea"/>
            </a:endParaRPr>
          </a:p>
        </p:txBody>
      </p:sp>
      <p:sp>
        <p:nvSpPr>
          <p:cNvPr id="19" name="文本框 18"/>
          <p:cNvSpPr txBox="1"/>
          <p:nvPr/>
        </p:nvSpPr>
        <p:spPr>
          <a:xfrm>
            <a:off x="233680" y="3385185"/>
            <a:ext cx="1753235" cy="398780"/>
          </a:xfrm>
          <a:prstGeom prst="rect">
            <a:avLst/>
          </a:prstGeom>
          <a:noFill/>
        </p:spPr>
        <p:txBody>
          <a:bodyPr wrap="square" rtlCol="0">
            <a:spAutoFit/>
          </a:bodyPr>
          <a:p>
            <a:pPr algn="ctr"/>
            <a:r>
              <a:rPr lang="zh-CN" altLang="en-US" sz="2000" dirty="0">
                <a:solidFill>
                  <a:schemeClr val="accent4">
                    <a:lumMod val="50000"/>
                  </a:schemeClr>
                </a:solidFill>
                <a:latin typeface="+mj-ea"/>
                <a:ea typeface="+mj-ea"/>
              </a:rPr>
              <a:t>诱骗控制</a:t>
            </a:r>
            <a:endParaRPr lang="zh-CN" altLang="en-US" sz="2000" dirty="0">
              <a:solidFill>
                <a:schemeClr val="accent4">
                  <a:lumMod val="50000"/>
                </a:schemeClr>
              </a:solidFill>
              <a:latin typeface="+mj-ea"/>
              <a:ea typeface="+mj-ea"/>
            </a:endParaRPr>
          </a:p>
        </p:txBody>
      </p:sp>
      <p:sp>
        <p:nvSpPr>
          <p:cNvPr id="21" name="文本框 20"/>
          <p:cNvSpPr txBox="1"/>
          <p:nvPr/>
        </p:nvSpPr>
        <p:spPr>
          <a:xfrm>
            <a:off x="233680" y="4126865"/>
            <a:ext cx="1753235" cy="398780"/>
          </a:xfrm>
          <a:prstGeom prst="rect">
            <a:avLst/>
          </a:prstGeom>
          <a:noFill/>
        </p:spPr>
        <p:txBody>
          <a:bodyPr wrap="square" rtlCol="0">
            <a:spAutoFit/>
          </a:bodyPr>
          <a:p>
            <a:pPr algn="ctr"/>
            <a:r>
              <a:rPr lang="zh-CN" altLang="en-US" sz="2000" dirty="0">
                <a:solidFill>
                  <a:schemeClr val="accent4">
                    <a:lumMod val="50000"/>
                  </a:schemeClr>
                </a:solidFill>
                <a:latin typeface="+mj-ea"/>
                <a:ea typeface="+mj-ea"/>
              </a:rPr>
              <a:t>拦截捕获</a:t>
            </a:r>
            <a:endParaRPr lang="zh-CN" altLang="en-US" sz="2000" dirty="0">
              <a:solidFill>
                <a:schemeClr val="accent4">
                  <a:lumMod val="50000"/>
                </a:schemeClr>
              </a:solidFill>
              <a:latin typeface="+mj-ea"/>
              <a:ea typeface="+mj-ea"/>
            </a:endParaRPr>
          </a:p>
        </p:txBody>
      </p:sp>
      <p:sp>
        <p:nvSpPr>
          <p:cNvPr id="22" name="文本框 21"/>
          <p:cNvSpPr txBox="1"/>
          <p:nvPr/>
        </p:nvSpPr>
        <p:spPr>
          <a:xfrm>
            <a:off x="233680" y="4868545"/>
            <a:ext cx="1753235" cy="398780"/>
          </a:xfrm>
          <a:prstGeom prst="rect">
            <a:avLst/>
          </a:prstGeom>
          <a:noFill/>
        </p:spPr>
        <p:txBody>
          <a:bodyPr wrap="square" rtlCol="0">
            <a:spAutoFit/>
          </a:bodyPr>
          <a:p>
            <a:pPr algn="ctr"/>
            <a:r>
              <a:rPr lang="zh-CN" altLang="en-US" sz="2000" dirty="0">
                <a:solidFill>
                  <a:schemeClr val="accent4">
                    <a:lumMod val="50000"/>
                  </a:schemeClr>
                </a:solidFill>
                <a:latin typeface="+mj-ea"/>
                <a:ea typeface="+mj-ea"/>
              </a:rPr>
              <a:t>直接摧毁</a:t>
            </a:r>
            <a:endParaRPr lang="zh-CN" altLang="en-US" sz="2000" dirty="0">
              <a:solidFill>
                <a:schemeClr val="accent4">
                  <a:lumMod val="50000"/>
                </a:schemeClr>
              </a:solidFill>
              <a:latin typeface="+mj-ea"/>
              <a:ea typeface="+mj-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2265" y="1542415"/>
            <a:ext cx="11507470" cy="46736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无人机反制</a:t>
            </a:r>
            <a:endParaRPr lang="zh-CN" altLang="en-US" dirty="0"/>
          </a:p>
        </p:txBody>
      </p:sp>
      <p:sp>
        <p:nvSpPr>
          <p:cNvPr id="8" name="文本占位符 7"/>
          <p:cNvSpPr>
            <a:spLocks noGrp="1"/>
          </p:cNvSpPr>
          <p:nvPr>
            <p:ph type="body" sz="quarter" idx="14"/>
          </p:nvPr>
        </p:nvSpPr>
        <p:spPr>
          <a:xfrm>
            <a:off x="3679190" y="87630"/>
            <a:ext cx="3751580" cy="368300"/>
          </a:xfrm>
        </p:spPr>
        <p:txBody>
          <a:bodyPr wrap="square"/>
          <a:lstStyle/>
          <a:p>
            <a:r>
              <a:rPr>
                <a:sym typeface="+mn-ea"/>
              </a:rPr>
              <a:t>如何反制无人机</a:t>
            </a:r>
            <a:endParaRPr lang="zh-CN" altLang="en-US" dirty="0"/>
          </a:p>
        </p:txBody>
      </p:sp>
      <p:sp>
        <p:nvSpPr>
          <p:cNvPr id="3" name="文本框 2"/>
          <p:cNvSpPr txBox="1"/>
          <p:nvPr/>
        </p:nvSpPr>
        <p:spPr>
          <a:xfrm>
            <a:off x="753777" y="800100"/>
            <a:ext cx="3738880" cy="521970"/>
          </a:xfrm>
          <a:prstGeom prst="rect">
            <a:avLst/>
          </a:prstGeom>
          <a:noFill/>
        </p:spPr>
        <p:txBody>
          <a:bodyPr wrap="none" rtlCol="0">
            <a:spAutoFit/>
          </a:bodyPr>
          <a:lstStyle/>
          <a:p>
            <a:pPr algn="l"/>
            <a:r>
              <a:rPr lang="zh-CN" altLang="en-US" sz="2800" dirty="0">
                <a:solidFill>
                  <a:schemeClr val="accent4">
                    <a:lumMod val="50000"/>
                  </a:schemeClr>
                </a:solidFill>
                <a:latin typeface="+mj-ea"/>
                <a:ea typeface="+mj-ea"/>
              </a:rPr>
              <a:t>现代战争：无人机反制</a:t>
            </a:r>
            <a:endParaRPr lang="zh-CN" altLang="en-US" sz="2800" dirty="0">
              <a:solidFill>
                <a:schemeClr val="accent4">
                  <a:lumMod val="50000"/>
                </a:schemeClr>
              </a:solidFill>
              <a:latin typeface="+mj-ea"/>
              <a:ea typeface="+mj-ea"/>
            </a:endParaRPr>
          </a:p>
        </p:txBody>
      </p:sp>
      <p:sp>
        <p:nvSpPr>
          <p:cNvPr id="30" name="Freeform 67"/>
          <p:cNvSpPr>
            <a:spLocks noEditPoints="1"/>
          </p:cNvSpPr>
          <p:nvPr/>
        </p:nvSpPr>
        <p:spPr bwMode="auto">
          <a:xfrm>
            <a:off x="148569" y="735999"/>
            <a:ext cx="605313" cy="649523"/>
          </a:xfrm>
          <a:custGeom>
            <a:avLst/>
            <a:gdLst>
              <a:gd name="T0" fmla="*/ 55 w 135"/>
              <a:gd name="T1" fmla="*/ 70 h 144"/>
              <a:gd name="T2" fmla="*/ 80 w 135"/>
              <a:gd name="T3" fmla="*/ 70 h 144"/>
              <a:gd name="T4" fmla="*/ 119 w 135"/>
              <a:gd name="T5" fmla="*/ 72 h 144"/>
              <a:gd name="T6" fmla="*/ 94 w 135"/>
              <a:gd name="T7" fmla="*/ 27 h 144"/>
              <a:gd name="T8" fmla="*/ 42 w 135"/>
              <a:gd name="T9" fmla="*/ 27 h 144"/>
              <a:gd name="T10" fmla="*/ 16 w 135"/>
              <a:gd name="T11" fmla="*/ 72 h 144"/>
              <a:gd name="T12" fmla="*/ 42 w 135"/>
              <a:gd name="T13" fmla="*/ 116 h 144"/>
              <a:gd name="T14" fmla="*/ 93 w 135"/>
              <a:gd name="T15" fmla="*/ 116 h 144"/>
              <a:gd name="T16" fmla="*/ 119 w 135"/>
              <a:gd name="T17" fmla="*/ 72 h 144"/>
              <a:gd name="T18" fmla="*/ 115 w 135"/>
              <a:gd name="T19" fmla="*/ 67 h 144"/>
              <a:gd name="T20" fmla="*/ 96 w 135"/>
              <a:gd name="T21" fmla="*/ 34 h 144"/>
              <a:gd name="T22" fmla="*/ 100 w 135"/>
              <a:gd name="T23" fmla="*/ 60 h 144"/>
              <a:gd name="T24" fmla="*/ 100 w 135"/>
              <a:gd name="T25" fmla="*/ 84 h 144"/>
              <a:gd name="T26" fmla="*/ 100 w 135"/>
              <a:gd name="T27" fmla="*/ 60 h 144"/>
              <a:gd name="T28" fmla="*/ 84 w 135"/>
              <a:gd name="T29" fmla="*/ 43 h 144"/>
              <a:gd name="T30" fmla="*/ 90 w 135"/>
              <a:gd name="T31" fmla="*/ 34 h 144"/>
              <a:gd name="T32" fmla="*/ 68 w 135"/>
              <a:gd name="T33" fmla="*/ 12 h 144"/>
              <a:gd name="T34" fmla="*/ 68 w 135"/>
              <a:gd name="T35" fmla="*/ 35 h 144"/>
              <a:gd name="T36" fmla="*/ 68 w 135"/>
              <a:gd name="T37" fmla="*/ 12 h 144"/>
              <a:gd name="T38" fmla="*/ 62 w 135"/>
              <a:gd name="T39" fmla="*/ 38 h 144"/>
              <a:gd name="T40" fmla="*/ 41 w 135"/>
              <a:gd name="T41" fmla="*/ 50 h 144"/>
              <a:gd name="T42" fmla="*/ 16 w 135"/>
              <a:gd name="T43" fmla="*/ 42 h 144"/>
              <a:gd name="T44" fmla="*/ 36 w 135"/>
              <a:gd name="T45" fmla="*/ 54 h 144"/>
              <a:gd name="T46" fmla="*/ 16 w 135"/>
              <a:gd name="T47" fmla="*/ 42 h 144"/>
              <a:gd name="T48" fmla="*/ 24 w 135"/>
              <a:gd name="T49" fmla="*/ 72 h 144"/>
              <a:gd name="T50" fmla="*/ 35 w 135"/>
              <a:gd name="T51" fmla="*/ 72 h 144"/>
              <a:gd name="T52" fmla="*/ 16 w 135"/>
              <a:gd name="T53" fmla="*/ 102 h 144"/>
              <a:gd name="T54" fmla="*/ 36 w 135"/>
              <a:gd name="T55" fmla="*/ 90 h 144"/>
              <a:gd name="T56" fmla="*/ 16 w 135"/>
              <a:gd name="T57" fmla="*/ 102 h 144"/>
              <a:gd name="T58" fmla="*/ 51 w 135"/>
              <a:gd name="T59" fmla="*/ 100 h 144"/>
              <a:gd name="T60" fmla="*/ 46 w 135"/>
              <a:gd name="T61" fmla="*/ 110 h 144"/>
              <a:gd name="T62" fmla="*/ 68 w 135"/>
              <a:gd name="T63" fmla="*/ 131 h 144"/>
              <a:gd name="T64" fmla="*/ 68 w 135"/>
              <a:gd name="T65" fmla="*/ 109 h 144"/>
              <a:gd name="T66" fmla="*/ 68 w 135"/>
              <a:gd name="T67" fmla="*/ 131 h 144"/>
              <a:gd name="T68" fmla="*/ 74 w 135"/>
              <a:gd name="T69" fmla="*/ 106 h 144"/>
              <a:gd name="T70" fmla="*/ 94 w 135"/>
              <a:gd name="T71" fmla="*/ 94 h 144"/>
              <a:gd name="T72" fmla="*/ 82 w 135"/>
              <a:gd name="T73" fmla="*/ 97 h 144"/>
              <a:gd name="T74" fmla="*/ 54 w 135"/>
              <a:gd name="T75" fmla="*/ 97 h 144"/>
              <a:gd name="T76" fmla="*/ 39 w 135"/>
              <a:gd name="T77" fmla="*/ 72 h 144"/>
              <a:gd name="T78" fmla="*/ 54 w 135"/>
              <a:gd name="T79" fmla="*/ 47 h 144"/>
              <a:gd name="T80" fmla="*/ 82 w 135"/>
              <a:gd name="T81" fmla="*/ 47 h 144"/>
              <a:gd name="T82" fmla="*/ 96 w 135"/>
              <a:gd name="T83" fmla="*/ 72 h 144"/>
              <a:gd name="T84" fmla="*/ 82 w 135"/>
              <a:gd name="T85" fmla="*/ 97 h 144"/>
              <a:gd name="T86" fmla="*/ 95 w 135"/>
              <a:gd name="T87" fmla="*/ 110 h 144"/>
              <a:gd name="T88" fmla="*/ 115 w 135"/>
              <a:gd name="T89" fmla="*/ 7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 h="144">
                <a:moveTo>
                  <a:pt x="68" y="58"/>
                </a:moveTo>
                <a:cubicBezTo>
                  <a:pt x="61" y="58"/>
                  <a:pt x="55" y="63"/>
                  <a:pt x="55" y="70"/>
                </a:cubicBezTo>
                <a:cubicBezTo>
                  <a:pt x="55" y="77"/>
                  <a:pt x="61" y="82"/>
                  <a:pt x="68" y="82"/>
                </a:cubicBezTo>
                <a:cubicBezTo>
                  <a:pt x="75" y="82"/>
                  <a:pt x="80" y="77"/>
                  <a:pt x="80" y="70"/>
                </a:cubicBezTo>
                <a:cubicBezTo>
                  <a:pt x="80" y="63"/>
                  <a:pt x="75" y="58"/>
                  <a:pt x="68" y="58"/>
                </a:cubicBezTo>
                <a:close/>
                <a:moveTo>
                  <a:pt x="119" y="72"/>
                </a:moveTo>
                <a:cubicBezTo>
                  <a:pt x="131" y="58"/>
                  <a:pt x="135" y="45"/>
                  <a:pt x="130" y="36"/>
                </a:cubicBezTo>
                <a:cubicBezTo>
                  <a:pt x="125" y="27"/>
                  <a:pt x="111" y="24"/>
                  <a:pt x="94" y="27"/>
                </a:cubicBezTo>
                <a:cubicBezTo>
                  <a:pt x="87" y="11"/>
                  <a:pt x="78" y="0"/>
                  <a:pt x="68" y="0"/>
                </a:cubicBezTo>
                <a:cubicBezTo>
                  <a:pt x="57" y="0"/>
                  <a:pt x="48" y="11"/>
                  <a:pt x="42" y="27"/>
                </a:cubicBezTo>
                <a:cubicBezTo>
                  <a:pt x="25" y="24"/>
                  <a:pt x="11" y="27"/>
                  <a:pt x="5" y="36"/>
                </a:cubicBezTo>
                <a:cubicBezTo>
                  <a:pt x="0" y="45"/>
                  <a:pt x="5" y="58"/>
                  <a:pt x="16" y="72"/>
                </a:cubicBezTo>
                <a:cubicBezTo>
                  <a:pt x="5" y="86"/>
                  <a:pt x="0" y="99"/>
                  <a:pt x="5" y="108"/>
                </a:cubicBezTo>
                <a:cubicBezTo>
                  <a:pt x="11" y="117"/>
                  <a:pt x="25" y="120"/>
                  <a:pt x="42" y="116"/>
                </a:cubicBezTo>
                <a:cubicBezTo>
                  <a:pt x="48" y="133"/>
                  <a:pt x="57" y="144"/>
                  <a:pt x="68" y="144"/>
                </a:cubicBezTo>
                <a:cubicBezTo>
                  <a:pt x="78" y="144"/>
                  <a:pt x="87" y="133"/>
                  <a:pt x="93" y="116"/>
                </a:cubicBezTo>
                <a:cubicBezTo>
                  <a:pt x="111" y="120"/>
                  <a:pt x="125" y="117"/>
                  <a:pt x="130" y="108"/>
                </a:cubicBezTo>
                <a:cubicBezTo>
                  <a:pt x="135" y="99"/>
                  <a:pt x="131" y="85"/>
                  <a:pt x="119" y="72"/>
                </a:cubicBezTo>
                <a:close/>
                <a:moveTo>
                  <a:pt x="119" y="42"/>
                </a:moveTo>
                <a:cubicBezTo>
                  <a:pt x="123" y="49"/>
                  <a:pt x="121" y="58"/>
                  <a:pt x="115" y="67"/>
                </a:cubicBezTo>
                <a:cubicBezTo>
                  <a:pt x="111" y="63"/>
                  <a:pt x="105" y="58"/>
                  <a:pt x="99" y="54"/>
                </a:cubicBezTo>
                <a:cubicBezTo>
                  <a:pt x="99" y="46"/>
                  <a:pt x="97" y="40"/>
                  <a:pt x="96" y="34"/>
                </a:cubicBezTo>
                <a:cubicBezTo>
                  <a:pt x="107" y="33"/>
                  <a:pt x="116" y="36"/>
                  <a:pt x="119" y="42"/>
                </a:cubicBezTo>
                <a:close/>
                <a:moveTo>
                  <a:pt x="100" y="60"/>
                </a:moveTo>
                <a:cubicBezTo>
                  <a:pt x="104" y="64"/>
                  <a:pt x="108" y="68"/>
                  <a:pt x="111" y="72"/>
                </a:cubicBezTo>
                <a:cubicBezTo>
                  <a:pt x="108" y="76"/>
                  <a:pt x="105" y="80"/>
                  <a:pt x="100" y="84"/>
                </a:cubicBezTo>
                <a:cubicBezTo>
                  <a:pt x="100" y="80"/>
                  <a:pt x="101" y="76"/>
                  <a:pt x="101" y="72"/>
                </a:cubicBezTo>
                <a:cubicBezTo>
                  <a:pt x="101" y="68"/>
                  <a:pt x="100" y="64"/>
                  <a:pt x="100" y="60"/>
                </a:cubicBezTo>
                <a:close/>
                <a:moveTo>
                  <a:pt x="94" y="50"/>
                </a:moveTo>
                <a:cubicBezTo>
                  <a:pt x="91" y="48"/>
                  <a:pt x="88" y="45"/>
                  <a:pt x="84" y="43"/>
                </a:cubicBezTo>
                <a:cubicBezTo>
                  <a:pt x="81" y="41"/>
                  <a:pt x="77" y="40"/>
                  <a:pt x="74" y="38"/>
                </a:cubicBezTo>
                <a:cubicBezTo>
                  <a:pt x="79" y="36"/>
                  <a:pt x="85" y="35"/>
                  <a:pt x="90" y="34"/>
                </a:cubicBezTo>
                <a:cubicBezTo>
                  <a:pt x="91" y="39"/>
                  <a:pt x="93" y="44"/>
                  <a:pt x="94" y="50"/>
                </a:cubicBezTo>
                <a:close/>
                <a:moveTo>
                  <a:pt x="68" y="12"/>
                </a:moveTo>
                <a:cubicBezTo>
                  <a:pt x="75" y="12"/>
                  <a:pt x="82" y="19"/>
                  <a:pt x="87" y="29"/>
                </a:cubicBezTo>
                <a:cubicBezTo>
                  <a:pt x="81" y="30"/>
                  <a:pt x="74" y="33"/>
                  <a:pt x="68" y="35"/>
                </a:cubicBezTo>
                <a:cubicBezTo>
                  <a:pt x="61" y="32"/>
                  <a:pt x="55" y="30"/>
                  <a:pt x="48" y="29"/>
                </a:cubicBezTo>
                <a:cubicBezTo>
                  <a:pt x="53" y="19"/>
                  <a:pt x="60" y="12"/>
                  <a:pt x="68" y="12"/>
                </a:cubicBezTo>
                <a:close/>
                <a:moveTo>
                  <a:pt x="46" y="34"/>
                </a:moveTo>
                <a:cubicBezTo>
                  <a:pt x="51" y="35"/>
                  <a:pt x="56" y="36"/>
                  <a:pt x="62" y="38"/>
                </a:cubicBezTo>
                <a:cubicBezTo>
                  <a:pt x="59" y="40"/>
                  <a:pt x="55" y="41"/>
                  <a:pt x="51" y="43"/>
                </a:cubicBezTo>
                <a:cubicBezTo>
                  <a:pt x="48" y="45"/>
                  <a:pt x="45" y="48"/>
                  <a:pt x="41" y="50"/>
                </a:cubicBezTo>
                <a:cubicBezTo>
                  <a:pt x="43" y="44"/>
                  <a:pt x="44" y="39"/>
                  <a:pt x="46" y="34"/>
                </a:cubicBezTo>
                <a:close/>
                <a:moveTo>
                  <a:pt x="16" y="42"/>
                </a:moveTo>
                <a:cubicBezTo>
                  <a:pt x="20" y="36"/>
                  <a:pt x="29" y="33"/>
                  <a:pt x="40" y="34"/>
                </a:cubicBezTo>
                <a:cubicBezTo>
                  <a:pt x="38" y="40"/>
                  <a:pt x="37" y="46"/>
                  <a:pt x="36" y="54"/>
                </a:cubicBezTo>
                <a:cubicBezTo>
                  <a:pt x="30" y="58"/>
                  <a:pt x="25" y="63"/>
                  <a:pt x="21" y="67"/>
                </a:cubicBezTo>
                <a:cubicBezTo>
                  <a:pt x="15" y="58"/>
                  <a:pt x="13" y="49"/>
                  <a:pt x="16" y="42"/>
                </a:cubicBezTo>
                <a:close/>
                <a:moveTo>
                  <a:pt x="36" y="84"/>
                </a:moveTo>
                <a:cubicBezTo>
                  <a:pt x="31" y="80"/>
                  <a:pt x="27" y="76"/>
                  <a:pt x="24" y="72"/>
                </a:cubicBezTo>
                <a:cubicBezTo>
                  <a:pt x="27" y="68"/>
                  <a:pt x="31" y="64"/>
                  <a:pt x="35" y="60"/>
                </a:cubicBezTo>
                <a:cubicBezTo>
                  <a:pt x="35" y="64"/>
                  <a:pt x="35" y="68"/>
                  <a:pt x="35" y="72"/>
                </a:cubicBezTo>
                <a:cubicBezTo>
                  <a:pt x="35" y="76"/>
                  <a:pt x="35" y="80"/>
                  <a:pt x="36" y="84"/>
                </a:cubicBezTo>
                <a:close/>
                <a:moveTo>
                  <a:pt x="16" y="102"/>
                </a:moveTo>
                <a:cubicBezTo>
                  <a:pt x="13" y="95"/>
                  <a:pt x="15" y="86"/>
                  <a:pt x="21" y="77"/>
                </a:cubicBezTo>
                <a:cubicBezTo>
                  <a:pt x="25" y="81"/>
                  <a:pt x="30" y="86"/>
                  <a:pt x="36" y="90"/>
                </a:cubicBezTo>
                <a:cubicBezTo>
                  <a:pt x="37" y="97"/>
                  <a:pt x="38" y="104"/>
                  <a:pt x="40" y="110"/>
                </a:cubicBezTo>
                <a:cubicBezTo>
                  <a:pt x="29" y="111"/>
                  <a:pt x="20" y="108"/>
                  <a:pt x="16" y="102"/>
                </a:cubicBezTo>
                <a:close/>
                <a:moveTo>
                  <a:pt x="42" y="94"/>
                </a:moveTo>
                <a:cubicBezTo>
                  <a:pt x="45" y="96"/>
                  <a:pt x="48" y="98"/>
                  <a:pt x="51" y="100"/>
                </a:cubicBezTo>
                <a:cubicBezTo>
                  <a:pt x="55" y="102"/>
                  <a:pt x="58" y="104"/>
                  <a:pt x="62" y="106"/>
                </a:cubicBezTo>
                <a:cubicBezTo>
                  <a:pt x="56" y="108"/>
                  <a:pt x="51" y="109"/>
                  <a:pt x="46" y="110"/>
                </a:cubicBezTo>
                <a:cubicBezTo>
                  <a:pt x="44" y="105"/>
                  <a:pt x="43" y="100"/>
                  <a:pt x="42" y="94"/>
                </a:cubicBezTo>
                <a:close/>
                <a:moveTo>
                  <a:pt x="68" y="131"/>
                </a:moveTo>
                <a:cubicBezTo>
                  <a:pt x="60" y="131"/>
                  <a:pt x="54" y="125"/>
                  <a:pt x="48" y="115"/>
                </a:cubicBezTo>
                <a:cubicBezTo>
                  <a:pt x="55" y="114"/>
                  <a:pt x="61" y="111"/>
                  <a:pt x="68" y="109"/>
                </a:cubicBezTo>
                <a:cubicBezTo>
                  <a:pt x="74" y="111"/>
                  <a:pt x="81" y="114"/>
                  <a:pt x="87" y="115"/>
                </a:cubicBezTo>
                <a:cubicBezTo>
                  <a:pt x="82" y="125"/>
                  <a:pt x="75" y="131"/>
                  <a:pt x="68" y="131"/>
                </a:cubicBezTo>
                <a:close/>
                <a:moveTo>
                  <a:pt x="90" y="110"/>
                </a:moveTo>
                <a:cubicBezTo>
                  <a:pt x="85" y="109"/>
                  <a:pt x="79" y="108"/>
                  <a:pt x="74" y="106"/>
                </a:cubicBezTo>
                <a:cubicBezTo>
                  <a:pt x="77" y="104"/>
                  <a:pt x="81" y="103"/>
                  <a:pt x="84" y="100"/>
                </a:cubicBezTo>
                <a:cubicBezTo>
                  <a:pt x="88" y="98"/>
                  <a:pt x="91" y="96"/>
                  <a:pt x="94" y="94"/>
                </a:cubicBezTo>
                <a:cubicBezTo>
                  <a:pt x="93" y="100"/>
                  <a:pt x="92" y="105"/>
                  <a:pt x="90" y="110"/>
                </a:cubicBezTo>
                <a:close/>
                <a:moveTo>
                  <a:pt x="82" y="97"/>
                </a:moveTo>
                <a:cubicBezTo>
                  <a:pt x="77" y="99"/>
                  <a:pt x="72" y="101"/>
                  <a:pt x="68" y="103"/>
                </a:cubicBezTo>
                <a:cubicBezTo>
                  <a:pt x="63" y="101"/>
                  <a:pt x="58" y="99"/>
                  <a:pt x="54" y="97"/>
                </a:cubicBezTo>
                <a:cubicBezTo>
                  <a:pt x="49" y="94"/>
                  <a:pt x="45" y="91"/>
                  <a:pt x="41" y="88"/>
                </a:cubicBezTo>
                <a:cubicBezTo>
                  <a:pt x="40" y="83"/>
                  <a:pt x="39" y="77"/>
                  <a:pt x="39" y="72"/>
                </a:cubicBezTo>
                <a:cubicBezTo>
                  <a:pt x="39" y="66"/>
                  <a:pt x="40" y="61"/>
                  <a:pt x="41" y="56"/>
                </a:cubicBezTo>
                <a:cubicBezTo>
                  <a:pt x="45" y="53"/>
                  <a:pt x="49" y="50"/>
                  <a:pt x="54" y="47"/>
                </a:cubicBezTo>
                <a:cubicBezTo>
                  <a:pt x="58" y="45"/>
                  <a:pt x="63" y="42"/>
                  <a:pt x="68" y="40"/>
                </a:cubicBezTo>
                <a:cubicBezTo>
                  <a:pt x="73" y="42"/>
                  <a:pt x="77" y="45"/>
                  <a:pt x="82" y="47"/>
                </a:cubicBezTo>
                <a:cubicBezTo>
                  <a:pt x="87" y="50"/>
                  <a:pt x="91" y="53"/>
                  <a:pt x="95" y="56"/>
                </a:cubicBezTo>
                <a:cubicBezTo>
                  <a:pt x="96" y="61"/>
                  <a:pt x="96" y="66"/>
                  <a:pt x="96" y="72"/>
                </a:cubicBezTo>
                <a:cubicBezTo>
                  <a:pt x="96" y="77"/>
                  <a:pt x="96" y="83"/>
                  <a:pt x="95" y="88"/>
                </a:cubicBezTo>
                <a:cubicBezTo>
                  <a:pt x="91" y="91"/>
                  <a:pt x="87" y="94"/>
                  <a:pt x="82" y="97"/>
                </a:cubicBezTo>
                <a:close/>
                <a:moveTo>
                  <a:pt x="119" y="102"/>
                </a:moveTo>
                <a:cubicBezTo>
                  <a:pt x="116" y="108"/>
                  <a:pt x="107" y="111"/>
                  <a:pt x="95" y="110"/>
                </a:cubicBezTo>
                <a:cubicBezTo>
                  <a:pt x="97" y="104"/>
                  <a:pt x="99" y="97"/>
                  <a:pt x="100" y="90"/>
                </a:cubicBezTo>
                <a:cubicBezTo>
                  <a:pt x="105" y="86"/>
                  <a:pt x="110" y="81"/>
                  <a:pt x="115" y="77"/>
                </a:cubicBezTo>
                <a:cubicBezTo>
                  <a:pt x="121" y="86"/>
                  <a:pt x="123" y="95"/>
                  <a:pt x="119" y="102"/>
                </a:cubicBezTo>
                <a:close/>
              </a:path>
            </a:pathLst>
          </a:custGeom>
          <a:solidFill>
            <a:schemeClr val="accent4">
              <a:lumMod val="50000"/>
            </a:schemeClr>
          </a:solidFill>
          <a:ln>
            <a:solidFill>
              <a:schemeClr val="accent4">
                <a:lumMod val="50000"/>
              </a:schemeClr>
            </a:solidFill>
          </a:ln>
        </p:spPr>
        <p:txBody>
          <a:bodyPr vert="horz" wrap="square" lIns="91440" tIns="45720" rIns="91440" bIns="45720" numCol="1" anchor="t" anchorCtr="0" compatLnSpc="1"/>
          <a:p>
            <a:endParaRPr lang="en-US"/>
          </a:p>
        </p:txBody>
      </p:sp>
      <p:cxnSp>
        <p:nvCxnSpPr>
          <p:cNvPr id="7" name="直接连接符 6"/>
          <p:cNvCxnSpPr/>
          <p:nvPr/>
        </p:nvCxnSpPr>
        <p:spPr>
          <a:xfrm flipH="1" flipV="1">
            <a:off x="342265" y="5997575"/>
            <a:ext cx="5254625" cy="21590"/>
          </a:xfrm>
          <a:prstGeom prst="line">
            <a:avLst/>
          </a:prstGeom>
          <a:ln w="508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408420" y="953770"/>
            <a:ext cx="5494020" cy="368300"/>
          </a:xfrm>
          <a:prstGeom prst="rect">
            <a:avLst/>
          </a:prstGeom>
          <a:noFill/>
        </p:spPr>
        <p:txBody>
          <a:bodyPr wrap="square" rtlCol="0">
            <a:spAutoFit/>
          </a:bodyPr>
          <a:p>
            <a:r>
              <a:rPr lang="zh-CN" altLang="en-US" b="1">
                <a:solidFill>
                  <a:schemeClr val="tx1"/>
                </a:solidFill>
              </a:rPr>
              <a:t>无人机反制技术在各个领域中都起到了重要作用</a:t>
            </a:r>
            <a:endParaRPr lang="zh-CN" altLang="en-US" b="1">
              <a:solidFill>
                <a:schemeClr val="tx1"/>
              </a:solidFill>
            </a:endParaRPr>
          </a:p>
        </p:txBody>
      </p:sp>
      <p:sp>
        <p:nvSpPr>
          <p:cNvPr id="23" name="矩形 22"/>
          <p:cNvSpPr/>
          <p:nvPr/>
        </p:nvSpPr>
        <p:spPr>
          <a:xfrm>
            <a:off x="460375" y="2228215"/>
            <a:ext cx="1299845" cy="3392805"/>
          </a:xfrm>
          <a:prstGeom prst="rect">
            <a:avLst/>
          </a:prstGeom>
          <a:solidFill>
            <a:schemeClr val="accent4">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233680" y="2618105"/>
            <a:ext cx="1753235" cy="398780"/>
          </a:xfrm>
          <a:prstGeom prst="rect">
            <a:avLst/>
          </a:prstGeom>
          <a:noFill/>
        </p:spPr>
        <p:txBody>
          <a:bodyPr wrap="square" rtlCol="0">
            <a:spAutoFit/>
          </a:bodyPr>
          <a:p>
            <a:pPr algn="ctr"/>
            <a:r>
              <a:rPr lang="zh-CN" altLang="en-US" sz="2000" dirty="0">
                <a:solidFill>
                  <a:schemeClr val="accent4">
                    <a:lumMod val="50000"/>
                  </a:schemeClr>
                </a:solidFill>
                <a:latin typeface="+mj-ea"/>
                <a:ea typeface="+mj-ea"/>
              </a:rPr>
              <a:t>干扰阻断</a:t>
            </a:r>
            <a:endParaRPr lang="zh-CN" altLang="en-US" sz="2000" dirty="0">
              <a:solidFill>
                <a:schemeClr val="accent4">
                  <a:lumMod val="50000"/>
                </a:schemeClr>
              </a:solidFill>
              <a:latin typeface="+mj-ea"/>
              <a:ea typeface="+mj-ea"/>
            </a:endParaRPr>
          </a:p>
        </p:txBody>
      </p:sp>
      <p:sp>
        <p:nvSpPr>
          <p:cNvPr id="19" name="文本框 18"/>
          <p:cNvSpPr txBox="1"/>
          <p:nvPr/>
        </p:nvSpPr>
        <p:spPr>
          <a:xfrm>
            <a:off x="233680" y="3372485"/>
            <a:ext cx="1753235" cy="460375"/>
          </a:xfrm>
          <a:prstGeom prst="rect">
            <a:avLst/>
          </a:prstGeom>
          <a:noFill/>
        </p:spPr>
        <p:txBody>
          <a:bodyPr wrap="square" rtlCol="0">
            <a:spAutoFit/>
          </a:bodyPr>
          <a:p>
            <a:pPr algn="ctr"/>
            <a:r>
              <a:rPr lang="zh-CN" altLang="en-US" sz="2400" b="1" dirty="0">
                <a:solidFill>
                  <a:schemeClr val="accent4">
                    <a:lumMod val="50000"/>
                  </a:schemeClr>
                </a:solidFill>
                <a:latin typeface="+mj-ea"/>
                <a:ea typeface="+mj-ea"/>
              </a:rPr>
              <a:t>诱骗控制</a:t>
            </a:r>
            <a:endParaRPr lang="zh-CN" altLang="en-US" sz="2400" b="1" dirty="0">
              <a:solidFill>
                <a:schemeClr val="accent4">
                  <a:lumMod val="50000"/>
                </a:schemeClr>
              </a:solidFill>
              <a:latin typeface="+mj-ea"/>
              <a:ea typeface="+mj-ea"/>
            </a:endParaRPr>
          </a:p>
        </p:txBody>
      </p:sp>
      <p:sp>
        <p:nvSpPr>
          <p:cNvPr id="21" name="文本框 20"/>
          <p:cNvSpPr txBox="1"/>
          <p:nvPr/>
        </p:nvSpPr>
        <p:spPr>
          <a:xfrm>
            <a:off x="233680" y="4126865"/>
            <a:ext cx="1753235" cy="398780"/>
          </a:xfrm>
          <a:prstGeom prst="rect">
            <a:avLst/>
          </a:prstGeom>
          <a:noFill/>
        </p:spPr>
        <p:txBody>
          <a:bodyPr wrap="square" rtlCol="0">
            <a:spAutoFit/>
          </a:bodyPr>
          <a:p>
            <a:pPr algn="ctr"/>
            <a:r>
              <a:rPr lang="zh-CN" altLang="en-US" sz="2000" dirty="0">
                <a:solidFill>
                  <a:schemeClr val="accent4">
                    <a:lumMod val="50000"/>
                  </a:schemeClr>
                </a:solidFill>
                <a:latin typeface="+mj-ea"/>
                <a:ea typeface="+mj-ea"/>
              </a:rPr>
              <a:t>拦截捕获</a:t>
            </a:r>
            <a:endParaRPr lang="zh-CN" altLang="en-US" sz="2000" dirty="0">
              <a:solidFill>
                <a:schemeClr val="accent4">
                  <a:lumMod val="50000"/>
                </a:schemeClr>
              </a:solidFill>
              <a:latin typeface="+mj-ea"/>
              <a:ea typeface="+mj-ea"/>
            </a:endParaRPr>
          </a:p>
        </p:txBody>
      </p:sp>
      <p:sp>
        <p:nvSpPr>
          <p:cNvPr id="22" name="文本框 21"/>
          <p:cNvSpPr txBox="1"/>
          <p:nvPr/>
        </p:nvSpPr>
        <p:spPr>
          <a:xfrm>
            <a:off x="233680" y="4868545"/>
            <a:ext cx="1753235" cy="398780"/>
          </a:xfrm>
          <a:prstGeom prst="rect">
            <a:avLst/>
          </a:prstGeom>
          <a:noFill/>
        </p:spPr>
        <p:txBody>
          <a:bodyPr wrap="square" rtlCol="0">
            <a:spAutoFit/>
          </a:bodyPr>
          <a:p>
            <a:pPr algn="ctr"/>
            <a:r>
              <a:rPr lang="zh-CN" altLang="en-US" sz="2000" dirty="0">
                <a:solidFill>
                  <a:schemeClr val="accent4">
                    <a:lumMod val="50000"/>
                  </a:schemeClr>
                </a:solidFill>
                <a:latin typeface="+mj-ea"/>
                <a:ea typeface="+mj-ea"/>
              </a:rPr>
              <a:t>直接摧毁</a:t>
            </a:r>
            <a:endParaRPr lang="zh-CN" altLang="en-US" sz="2000" dirty="0">
              <a:solidFill>
                <a:schemeClr val="accent4">
                  <a:lumMod val="50000"/>
                </a:schemeClr>
              </a:solidFill>
              <a:latin typeface="+mj-ea"/>
              <a:ea typeface="+mj-ea"/>
            </a:endParaRPr>
          </a:p>
        </p:txBody>
      </p:sp>
      <p:sp>
        <p:nvSpPr>
          <p:cNvPr id="10" name="矩形 9"/>
          <p:cNvSpPr/>
          <p:nvPr/>
        </p:nvSpPr>
        <p:spPr>
          <a:xfrm flipH="1">
            <a:off x="1986915" y="2228215"/>
            <a:ext cx="3686810" cy="3301365"/>
          </a:xfrm>
          <a:prstGeom prst="rect">
            <a:avLst/>
          </a:prstGeom>
        </p:spPr>
        <p:txBody>
          <a:bodyPr wrap="square">
            <a:spAutoFit/>
          </a:bodyPr>
          <a:p>
            <a:pPr algn="just">
              <a:lnSpc>
                <a:spcPct val="120000"/>
              </a:lnSpc>
            </a:pPr>
            <a:r>
              <a:rPr lang="zh-CN" b="1" i="0" dirty="0">
                <a:solidFill>
                  <a:schemeClr val="accent1">
                    <a:lumMod val="60000"/>
                    <a:lumOff val="40000"/>
                  </a:schemeClr>
                </a:solidFill>
                <a:effectLst/>
                <a:latin typeface="+mn-ea"/>
              </a:rPr>
              <a:t>导航信号诱骗</a:t>
            </a:r>
            <a:r>
              <a:rPr lang="zh-CN" sz="1600" i="0" dirty="0">
                <a:effectLst/>
                <a:latin typeface="+mn-ea"/>
              </a:rPr>
              <a:t>通过发射虚假的导航卫星信号来“欺骗迷惑”无人机，</a:t>
            </a:r>
            <a:r>
              <a:rPr lang="zh-CN" b="1" i="0" dirty="0">
                <a:solidFill>
                  <a:schemeClr val="accent1">
                    <a:lumMod val="60000"/>
                    <a:lumOff val="40000"/>
                  </a:schemeClr>
                </a:solidFill>
                <a:effectLst/>
                <a:latin typeface="+mn-ea"/>
              </a:rPr>
              <a:t>让无人机误认为自己的目标是系统预设的虚假位置。</a:t>
            </a:r>
            <a:r>
              <a:rPr lang="zh-CN" sz="1600" i="0" dirty="0">
                <a:effectLst/>
                <a:latin typeface="+mn-ea"/>
              </a:rPr>
              <a:t>由于无人机接收到的卫星导航信号较微弱，系统</a:t>
            </a:r>
            <a:r>
              <a:rPr lang="zh-CN" b="1" i="0" dirty="0">
                <a:solidFill>
                  <a:schemeClr val="accent1">
                    <a:lumMod val="60000"/>
                    <a:lumOff val="40000"/>
                  </a:schemeClr>
                </a:solidFill>
                <a:effectLst/>
                <a:latin typeface="+mn-ea"/>
              </a:rPr>
              <a:t>只需要很小的发射功率</a:t>
            </a:r>
            <a:r>
              <a:rPr lang="zh-CN" sz="1600" i="0" dirty="0">
                <a:effectLst/>
                <a:latin typeface="+mn-ea"/>
              </a:rPr>
              <a:t>即可实现对无人机的诱骗效果。</a:t>
            </a:r>
            <a:endParaRPr lang="zh-CN" b="1" i="0" dirty="0">
              <a:effectLst/>
              <a:latin typeface="+mn-ea"/>
            </a:endParaRPr>
          </a:p>
          <a:p>
            <a:pPr algn="just">
              <a:lnSpc>
                <a:spcPct val="120000"/>
              </a:lnSpc>
            </a:pPr>
            <a:r>
              <a:rPr lang="zh-CN" b="1" i="0" dirty="0">
                <a:solidFill>
                  <a:schemeClr val="accent1">
                    <a:lumMod val="60000"/>
                    <a:lumOff val="40000"/>
                  </a:schemeClr>
                </a:solidFill>
                <a:effectLst/>
                <a:latin typeface="+mn-ea"/>
              </a:rPr>
              <a:t>无线电信号劫持</a:t>
            </a:r>
            <a:r>
              <a:rPr lang="zh-CN" sz="1600" i="0" dirty="0">
                <a:solidFill>
                  <a:schemeClr val="tx1"/>
                </a:solidFill>
                <a:effectLst/>
                <a:latin typeface="+mn-ea"/>
              </a:rPr>
              <a:t>破解无人机信号的通信协议，然后向无人机发送信号更强的控制信号，从而控制无人机。</a:t>
            </a:r>
            <a:endParaRPr lang="zh-CN" sz="1600" i="0" dirty="0">
              <a:solidFill>
                <a:schemeClr val="tx1"/>
              </a:solidFill>
              <a:effectLst/>
              <a:latin typeface="+mn-ea"/>
            </a:endParaRPr>
          </a:p>
          <a:p>
            <a:pPr algn="just">
              <a:lnSpc>
                <a:spcPct val="120000"/>
              </a:lnSpc>
            </a:pPr>
            <a:endParaRPr lang="zh-CN" sz="1600" i="0" dirty="0">
              <a:solidFill>
                <a:schemeClr val="tx1"/>
              </a:solidFill>
              <a:effectLst/>
              <a:latin typeface="+mn-ea"/>
            </a:endParaRPr>
          </a:p>
        </p:txBody>
      </p:sp>
      <p:pic>
        <p:nvPicPr>
          <p:cNvPr id="4" name="图片 3"/>
          <p:cNvPicPr>
            <a:picLocks noChangeAspect="1"/>
          </p:cNvPicPr>
          <p:nvPr/>
        </p:nvPicPr>
        <p:blipFill>
          <a:blip r:embed="rId1"/>
          <a:stretch>
            <a:fillRect/>
          </a:stretch>
        </p:blipFill>
        <p:spPr>
          <a:xfrm>
            <a:off x="6718300" y="1696720"/>
            <a:ext cx="4465955" cy="42297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2265" y="1542415"/>
            <a:ext cx="11507470" cy="46736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无人机反制</a:t>
            </a:r>
            <a:endParaRPr lang="zh-CN" altLang="en-US" dirty="0"/>
          </a:p>
        </p:txBody>
      </p:sp>
      <p:sp>
        <p:nvSpPr>
          <p:cNvPr id="8" name="文本占位符 7"/>
          <p:cNvSpPr>
            <a:spLocks noGrp="1"/>
          </p:cNvSpPr>
          <p:nvPr>
            <p:ph type="body" sz="quarter" idx="14"/>
          </p:nvPr>
        </p:nvSpPr>
        <p:spPr>
          <a:xfrm>
            <a:off x="3679190" y="87630"/>
            <a:ext cx="3751580" cy="368300"/>
          </a:xfrm>
        </p:spPr>
        <p:txBody>
          <a:bodyPr wrap="square"/>
          <a:lstStyle/>
          <a:p>
            <a:r>
              <a:rPr>
                <a:sym typeface="+mn-ea"/>
              </a:rPr>
              <a:t>如何反制无人机</a:t>
            </a:r>
            <a:endParaRPr lang="zh-CN" altLang="en-US" dirty="0"/>
          </a:p>
        </p:txBody>
      </p:sp>
      <p:sp>
        <p:nvSpPr>
          <p:cNvPr id="3" name="文本框 2"/>
          <p:cNvSpPr txBox="1"/>
          <p:nvPr/>
        </p:nvSpPr>
        <p:spPr>
          <a:xfrm>
            <a:off x="753777" y="800100"/>
            <a:ext cx="3738880" cy="521970"/>
          </a:xfrm>
          <a:prstGeom prst="rect">
            <a:avLst/>
          </a:prstGeom>
          <a:noFill/>
        </p:spPr>
        <p:txBody>
          <a:bodyPr wrap="none" rtlCol="0">
            <a:spAutoFit/>
          </a:bodyPr>
          <a:lstStyle/>
          <a:p>
            <a:pPr algn="l"/>
            <a:r>
              <a:rPr lang="zh-CN" altLang="en-US" sz="2800" dirty="0">
                <a:solidFill>
                  <a:schemeClr val="accent4">
                    <a:lumMod val="50000"/>
                  </a:schemeClr>
                </a:solidFill>
                <a:latin typeface="+mj-ea"/>
                <a:ea typeface="+mj-ea"/>
              </a:rPr>
              <a:t>现代战争：无人机反制</a:t>
            </a:r>
            <a:endParaRPr lang="zh-CN" altLang="en-US" sz="2800" dirty="0">
              <a:solidFill>
                <a:schemeClr val="accent4">
                  <a:lumMod val="50000"/>
                </a:schemeClr>
              </a:solidFill>
              <a:latin typeface="+mj-ea"/>
              <a:ea typeface="+mj-ea"/>
            </a:endParaRPr>
          </a:p>
        </p:txBody>
      </p:sp>
      <p:sp>
        <p:nvSpPr>
          <p:cNvPr id="30" name="Freeform 67"/>
          <p:cNvSpPr>
            <a:spLocks noEditPoints="1"/>
          </p:cNvSpPr>
          <p:nvPr/>
        </p:nvSpPr>
        <p:spPr bwMode="auto">
          <a:xfrm>
            <a:off x="148569" y="735999"/>
            <a:ext cx="605313" cy="649523"/>
          </a:xfrm>
          <a:custGeom>
            <a:avLst/>
            <a:gdLst>
              <a:gd name="T0" fmla="*/ 55 w 135"/>
              <a:gd name="T1" fmla="*/ 70 h 144"/>
              <a:gd name="T2" fmla="*/ 80 w 135"/>
              <a:gd name="T3" fmla="*/ 70 h 144"/>
              <a:gd name="T4" fmla="*/ 119 w 135"/>
              <a:gd name="T5" fmla="*/ 72 h 144"/>
              <a:gd name="T6" fmla="*/ 94 w 135"/>
              <a:gd name="T7" fmla="*/ 27 h 144"/>
              <a:gd name="T8" fmla="*/ 42 w 135"/>
              <a:gd name="T9" fmla="*/ 27 h 144"/>
              <a:gd name="T10" fmla="*/ 16 w 135"/>
              <a:gd name="T11" fmla="*/ 72 h 144"/>
              <a:gd name="T12" fmla="*/ 42 w 135"/>
              <a:gd name="T13" fmla="*/ 116 h 144"/>
              <a:gd name="T14" fmla="*/ 93 w 135"/>
              <a:gd name="T15" fmla="*/ 116 h 144"/>
              <a:gd name="T16" fmla="*/ 119 w 135"/>
              <a:gd name="T17" fmla="*/ 72 h 144"/>
              <a:gd name="T18" fmla="*/ 115 w 135"/>
              <a:gd name="T19" fmla="*/ 67 h 144"/>
              <a:gd name="T20" fmla="*/ 96 w 135"/>
              <a:gd name="T21" fmla="*/ 34 h 144"/>
              <a:gd name="T22" fmla="*/ 100 w 135"/>
              <a:gd name="T23" fmla="*/ 60 h 144"/>
              <a:gd name="T24" fmla="*/ 100 w 135"/>
              <a:gd name="T25" fmla="*/ 84 h 144"/>
              <a:gd name="T26" fmla="*/ 100 w 135"/>
              <a:gd name="T27" fmla="*/ 60 h 144"/>
              <a:gd name="T28" fmla="*/ 84 w 135"/>
              <a:gd name="T29" fmla="*/ 43 h 144"/>
              <a:gd name="T30" fmla="*/ 90 w 135"/>
              <a:gd name="T31" fmla="*/ 34 h 144"/>
              <a:gd name="T32" fmla="*/ 68 w 135"/>
              <a:gd name="T33" fmla="*/ 12 h 144"/>
              <a:gd name="T34" fmla="*/ 68 w 135"/>
              <a:gd name="T35" fmla="*/ 35 h 144"/>
              <a:gd name="T36" fmla="*/ 68 w 135"/>
              <a:gd name="T37" fmla="*/ 12 h 144"/>
              <a:gd name="T38" fmla="*/ 62 w 135"/>
              <a:gd name="T39" fmla="*/ 38 h 144"/>
              <a:gd name="T40" fmla="*/ 41 w 135"/>
              <a:gd name="T41" fmla="*/ 50 h 144"/>
              <a:gd name="T42" fmla="*/ 16 w 135"/>
              <a:gd name="T43" fmla="*/ 42 h 144"/>
              <a:gd name="T44" fmla="*/ 36 w 135"/>
              <a:gd name="T45" fmla="*/ 54 h 144"/>
              <a:gd name="T46" fmla="*/ 16 w 135"/>
              <a:gd name="T47" fmla="*/ 42 h 144"/>
              <a:gd name="T48" fmla="*/ 24 w 135"/>
              <a:gd name="T49" fmla="*/ 72 h 144"/>
              <a:gd name="T50" fmla="*/ 35 w 135"/>
              <a:gd name="T51" fmla="*/ 72 h 144"/>
              <a:gd name="T52" fmla="*/ 16 w 135"/>
              <a:gd name="T53" fmla="*/ 102 h 144"/>
              <a:gd name="T54" fmla="*/ 36 w 135"/>
              <a:gd name="T55" fmla="*/ 90 h 144"/>
              <a:gd name="T56" fmla="*/ 16 w 135"/>
              <a:gd name="T57" fmla="*/ 102 h 144"/>
              <a:gd name="T58" fmla="*/ 51 w 135"/>
              <a:gd name="T59" fmla="*/ 100 h 144"/>
              <a:gd name="T60" fmla="*/ 46 w 135"/>
              <a:gd name="T61" fmla="*/ 110 h 144"/>
              <a:gd name="T62" fmla="*/ 68 w 135"/>
              <a:gd name="T63" fmla="*/ 131 h 144"/>
              <a:gd name="T64" fmla="*/ 68 w 135"/>
              <a:gd name="T65" fmla="*/ 109 h 144"/>
              <a:gd name="T66" fmla="*/ 68 w 135"/>
              <a:gd name="T67" fmla="*/ 131 h 144"/>
              <a:gd name="T68" fmla="*/ 74 w 135"/>
              <a:gd name="T69" fmla="*/ 106 h 144"/>
              <a:gd name="T70" fmla="*/ 94 w 135"/>
              <a:gd name="T71" fmla="*/ 94 h 144"/>
              <a:gd name="T72" fmla="*/ 82 w 135"/>
              <a:gd name="T73" fmla="*/ 97 h 144"/>
              <a:gd name="T74" fmla="*/ 54 w 135"/>
              <a:gd name="T75" fmla="*/ 97 h 144"/>
              <a:gd name="T76" fmla="*/ 39 w 135"/>
              <a:gd name="T77" fmla="*/ 72 h 144"/>
              <a:gd name="T78" fmla="*/ 54 w 135"/>
              <a:gd name="T79" fmla="*/ 47 h 144"/>
              <a:gd name="T80" fmla="*/ 82 w 135"/>
              <a:gd name="T81" fmla="*/ 47 h 144"/>
              <a:gd name="T82" fmla="*/ 96 w 135"/>
              <a:gd name="T83" fmla="*/ 72 h 144"/>
              <a:gd name="T84" fmla="*/ 82 w 135"/>
              <a:gd name="T85" fmla="*/ 97 h 144"/>
              <a:gd name="T86" fmla="*/ 95 w 135"/>
              <a:gd name="T87" fmla="*/ 110 h 144"/>
              <a:gd name="T88" fmla="*/ 115 w 135"/>
              <a:gd name="T89" fmla="*/ 7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 h="144">
                <a:moveTo>
                  <a:pt x="68" y="58"/>
                </a:moveTo>
                <a:cubicBezTo>
                  <a:pt x="61" y="58"/>
                  <a:pt x="55" y="63"/>
                  <a:pt x="55" y="70"/>
                </a:cubicBezTo>
                <a:cubicBezTo>
                  <a:pt x="55" y="77"/>
                  <a:pt x="61" y="82"/>
                  <a:pt x="68" y="82"/>
                </a:cubicBezTo>
                <a:cubicBezTo>
                  <a:pt x="75" y="82"/>
                  <a:pt x="80" y="77"/>
                  <a:pt x="80" y="70"/>
                </a:cubicBezTo>
                <a:cubicBezTo>
                  <a:pt x="80" y="63"/>
                  <a:pt x="75" y="58"/>
                  <a:pt x="68" y="58"/>
                </a:cubicBezTo>
                <a:close/>
                <a:moveTo>
                  <a:pt x="119" y="72"/>
                </a:moveTo>
                <a:cubicBezTo>
                  <a:pt x="131" y="58"/>
                  <a:pt x="135" y="45"/>
                  <a:pt x="130" y="36"/>
                </a:cubicBezTo>
                <a:cubicBezTo>
                  <a:pt x="125" y="27"/>
                  <a:pt x="111" y="24"/>
                  <a:pt x="94" y="27"/>
                </a:cubicBezTo>
                <a:cubicBezTo>
                  <a:pt x="87" y="11"/>
                  <a:pt x="78" y="0"/>
                  <a:pt x="68" y="0"/>
                </a:cubicBezTo>
                <a:cubicBezTo>
                  <a:pt x="57" y="0"/>
                  <a:pt x="48" y="11"/>
                  <a:pt x="42" y="27"/>
                </a:cubicBezTo>
                <a:cubicBezTo>
                  <a:pt x="25" y="24"/>
                  <a:pt x="11" y="27"/>
                  <a:pt x="5" y="36"/>
                </a:cubicBezTo>
                <a:cubicBezTo>
                  <a:pt x="0" y="45"/>
                  <a:pt x="5" y="58"/>
                  <a:pt x="16" y="72"/>
                </a:cubicBezTo>
                <a:cubicBezTo>
                  <a:pt x="5" y="86"/>
                  <a:pt x="0" y="99"/>
                  <a:pt x="5" y="108"/>
                </a:cubicBezTo>
                <a:cubicBezTo>
                  <a:pt x="11" y="117"/>
                  <a:pt x="25" y="120"/>
                  <a:pt x="42" y="116"/>
                </a:cubicBezTo>
                <a:cubicBezTo>
                  <a:pt x="48" y="133"/>
                  <a:pt x="57" y="144"/>
                  <a:pt x="68" y="144"/>
                </a:cubicBezTo>
                <a:cubicBezTo>
                  <a:pt x="78" y="144"/>
                  <a:pt x="87" y="133"/>
                  <a:pt x="93" y="116"/>
                </a:cubicBezTo>
                <a:cubicBezTo>
                  <a:pt x="111" y="120"/>
                  <a:pt x="125" y="117"/>
                  <a:pt x="130" y="108"/>
                </a:cubicBezTo>
                <a:cubicBezTo>
                  <a:pt x="135" y="99"/>
                  <a:pt x="131" y="85"/>
                  <a:pt x="119" y="72"/>
                </a:cubicBezTo>
                <a:close/>
                <a:moveTo>
                  <a:pt x="119" y="42"/>
                </a:moveTo>
                <a:cubicBezTo>
                  <a:pt x="123" y="49"/>
                  <a:pt x="121" y="58"/>
                  <a:pt x="115" y="67"/>
                </a:cubicBezTo>
                <a:cubicBezTo>
                  <a:pt x="111" y="63"/>
                  <a:pt x="105" y="58"/>
                  <a:pt x="99" y="54"/>
                </a:cubicBezTo>
                <a:cubicBezTo>
                  <a:pt x="99" y="46"/>
                  <a:pt x="97" y="40"/>
                  <a:pt x="96" y="34"/>
                </a:cubicBezTo>
                <a:cubicBezTo>
                  <a:pt x="107" y="33"/>
                  <a:pt x="116" y="36"/>
                  <a:pt x="119" y="42"/>
                </a:cubicBezTo>
                <a:close/>
                <a:moveTo>
                  <a:pt x="100" y="60"/>
                </a:moveTo>
                <a:cubicBezTo>
                  <a:pt x="104" y="64"/>
                  <a:pt x="108" y="68"/>
                  <a:pt x="111" y="72"/>
                </a:cubicBezTo>
                <a:cubicBezTo>
                  <a:pt x="108" y="76"/>
                  <a:pt x="105" y="80"/>
                  <a:pt x="100" y="84"/>
                </a:cubicBezTo>
                <a:cubicBezTo>
                  <a:pt x="100" y="80"/>
                  <a:pt x="101" y="76"/>
                  <a:pt x="101" y="72"/>
                </a:cubicBezTo>
                <a:cubicBezTo>
                  <a:pt x="101" y="68"/>
                  <a:pt x="100" y="64"/>
                  <a:pt x="100" y="60"/>
                </a:cubicBezTo>
                <a:close/>
                <a:moveTo>
                  <a:pt x="94" y="50"/>
                </a:moveTo>
                <a:cubicBezTo>
                  <a:pt x="91" y="48"/>
                  <a:pt x="88" y="45"/>
                  <a:pt x="84" y="43"/>
                </a:cubicBezTo>
                <a:cubicBezTo>
                  <a:pt x="81" y="41"/>
                  <a:pt x="77" y="40"/>
                  <a:pt x="74" y="38"/>
                </a:cubicBezTo>
                <a:cubicBezTo>
                  <a:pt x="79" y="36"/>
                  <a:pt x="85" y="35"/>
                  <a:pt x="90" y="34"/>
                </a:cubicBezTo>
                <a:cubicBezTo>
                  <a:pt x="91" y="39"/>
                  <a:pt x="93" y="44"/>
                  <a:pt x="94" y="50"/>
                </a:cubicBezTo>
                <a:close/>
                <a:moveTo>
                  <a:pt x="68" y="12"/>
                </a:moveTo>
                <a:cubicBezTo>
                  <a:pt x="75" y="12"/>
                  <a:pt x="82" y="19"/>
                  <a:pt x="87" y="29"/>
                </a:cubicBezTo>
                <a:cubicBezTo>
                  <a:pt x="81" y="30"/>
                  <a:pt x="74" y="33"/>
                  <a:pt x="68" y="35"/>
                </a:cubicBezTo>
                <a:cubicBezTo>
                  <a:pt x="61" y="32"/>
                  <a:pt x="55" y="30"/>
                  <a:pt x="48" y="29"/>
                </a:cubicBezTo>
                <a:cubicBezTo>
                  <a:pt x="53" y="19"/>
                  <a:pt x="60" y="12"/>
                  <a:pt x="68" y="12"/>
                </a:cubicBezTo>
                <a:close/>
                <a:moveTo>
                  <a:pt x="46" y="34"/>
                </a:moveTo>
                <a:cubicBezTo>
                  <a:pt x="51" y="35"/>
                  <a:pt x="56" y="36"/>
                  <a:pt x="62" y="38"/>
                </a:cubicBezTo>
                <a:cubicBezTo>
                  <a:pt x="59" y="40"/>
                  <a:pt x="55" y="41"/>
                  <a:pt x="51" y="43"/>
                </a:cubicBezTo>
                <a:cubicBezTo>
                  <a:pt x="48" y="45"/>
                  <a:pt x="45" y="48"/>
                  <a:pt x="41" y="50"/>
                </a:cubicBezTo>
                <a:cubicBezTo>
                  <a:pt x="43" y="44"/>
                  <a:pt x="44" y="39"/>
                  <a:pt x="46" y="34"/>
                </a:cubicBezTo>
                <a:close/>
                <a:moveTo>
                  <a:pt x="16" y="42"/>
                </a:moveTo>
                <a:cubicBezTo>
                  <a:pt x="20" y="36"/>
                  <a:pt x="29" y="33"/>
                  <a:pt x="40" y="34"/>
                </a:cubicBezTo>
                <a:cubicBezTo>
                  <a:pt x="38" y="40"/>
                  <a:pt x="37" y="46"/>
                  <a:pt x="36" y="54"/>
                </a:cubicBezTo>
                <a:cubicBezTo>
                  <a:pt x="30" y="58"/>
                  <a:pt x="25" y="63"/>
                  <a:pt x="21" y="67"/>
                </a:cubicBezTo>
                <a:cubicBezTo>
                  <a:pt x="15" y="58"/>
                  <a:pt x="13" y="49"/>
                  <a:pt x="16" y="42"/>
                </a:cubicBezTo>
                <a:close/>
                <a:moveTo>
                  <a:pt x="36" y="84"/>
                </a:moveTo>
                <a:cubicBezTo>
                  <a:pt x="31" y="80"/>
                  <a:pt x="27" y="76"/>
                  <a:pt x="24" y="72"/>
                </a:cubicBezTo>
                <a:cubicBezTo>
                  <a:pt x="27" y="68"/>
                  <a:pt x="31" y="64"/>
                  <a:pt x="35" y="60"/>
                </a:cubicBezTo>
                <a:cubicBezTo>
                  <a:pt x="35" y="64"/>
                  <a:pt x="35" y="68"/>
                  <a:pt x="35" y="72"/>
                </a:cubicBezTo>
                <a:cubicBezTo>
                  <a:pt x="35" y="76"/>
                  <a:pt x="35" y="80"/>
                  <a:pt x="36" y="84"/>
                </a:cubicBezTo>
                <a:close/>
                <a:moveTo>
                  <a:pt x="16" y="102"/>
                </a:moveTo>
                <a:cubicBezTo>
                  <a:pt x="13" y="95"/>
                  <a:pt x="15" y="86"/>
                  <a:pt x="21" y="77"/>
                </a:cubicBezTo>
                <a:cubicBezTo>
                  <a:pt x="25" y="81"/>
                  <a:pt x="30" y="86"/>
                  <a:pt x="36" y="90"/>
                </a:cubicBezTo>
                <a:cubicBezTo>
                  <a:pt x="37" y="97"/>
                  <a:pt x="38" y="104"/>
                  <a:pt x="40" y="110"/>
                </a:cubicBezTo>
                <a:cubicBezTo>
                  <a:pt x="29" y="111"/>
                  <a:pt x="20" y="108"/>
                  <a:pt x="16" y="102"/>
                </a:cubicBezTo>
                <a:close/>
                <a:moveTo>
                  <a:pt x="42" y="94"/>
                </a:moveTo>
                <a:cubicBezTo>
                  <a:pt x="45" y="96"/>
                  <a:pt x="48" y="98"/>
                  <a:pt x="51" y="100"/>
                </a:cubicBezTo>
                <a:cubicBezTo>
                  <a:pt x="55" y="102"/>
                  <a:pt x="58" y="104"/>
                  <a:pt x="62" y="106"/>
                </a:cubicBezTo>
                <a:cubicBezTo>
                  <a:pt x="56" y="108"/>
                  <a:pt x="51" y="109"/>
                  <a:pt x="46" y="110"/>
                </a:cubicBezTo>
                <a:cubicBezTo>
                  <a:pt x="44" y="105"/>
                  <a:pt x="43" y="100"/>
                  <a:pt x="42" y="94"/>
                </a:cubicBezTo>
                <a:close/>
                <a:moveTo>
                  <a:pt x="68" y="131"/>
                </a:moveTo>
                <a:cubicBezTo>
                  <a:pt x="60" y="131"/>
                  <a:pt x="54" y="125"/>
                  <a:pt x="48" y="115"/>
                </a:cubicBezTo>
                <a:cubicBezTo>
                  <a:pt x="55" y="114"/>
                  <a:pt x="61" y="111"/>
                  <a:pt x="68" y="109"/>
                </a:cubicBezTo>
                <a:cubicBezTo>
                  <a:pt x="74" y="111"/>
                  <a:pt x="81" y="114"/>
                  <a:pt x="87" y="115"/>
                </a:cubicBezTo>
                <a:cubicBezTo>
                  <a:pt x="82" y="125"/>
                  <a:pt x="75" y="131"/>
                  <a:pt x="68" y="131"/>
                </a:cubicBezTo>
                <a:close/>
                <a:moveTo>
                  <a:pt x="90" y="110"/>
                </a:moveTo>
                <a:cubicBezTo>
                  <a:pt x="85" y="109"/>
                  <a:pt x="79" y="108"/>
                  <a:pt x="74" y="106"/>
                </a:cubicBezTo>
                <a:cubicBezTo>
                  <a:pt x="77" y="104"/>
                  <a:pt x="81" y="103"/>
                  <a:pt x="84" y="100"/>
                </a:cubicBezTo>
                <a:cubicBezTo>
                  <a:pt x="88" y="98"/>
                  <a:pt x="91" y="96"/>
                  <a:pt x="94" y="94"/>
                </a:cubicBezTo>
                <a:cubicBezTo>
                  <a:pt x="93" y="100"/>
                  <a:pt x="92" y="105"/>
                  <a:pt x="90" y="110"/>
                </a:cubicBezTo>
                <a:close/>
                <a:moveTo>
                  <a:pt x="82" y="97"/>
                </a:moveTo>
                <a:cubicBezTo>
                  <a:pt x="77" y="99"/>
                  <a:pt x="72" y="101"/>
                  <a:pt x="68" y="103"/>
                </a:cubicBezTo>
                <a:cubicBezTo>
                  <a:pt x="63" y="101"/>
                  <a:pt x="58" y="99"/>
                  <a:pt x="54" y="97"/>
                </a:cubicBezTo>
                <a:cubicBezTo>
                  <a:pt x="49" y="94"/>
                  <a:pt x="45" y="91"/>
                  <a:pt x="41" y="88"/>
                </a:cubicBezTo>
                <a:cubicBezTo>
                  <a:pt x="40" y="83"/>
                  <a:pt x="39" y="77"/>
                  <a:pt x="39" y="72"/>
                </a:cubicBezTo>
                <a:cubicBezTo>
                  <a:pt x="39" y="66"/>
                  <a:pt x="40" y="61"/>
                  <a:pt x="41" y="56"/>
                </a:cubicBezTo>
                <a:cubicBezTo>
                  <a:pt x="45" y="53"/>
                  <a:pt x="49" y="50"/>
                  <a:pt x="54" y="47"/>
                </a:cubicBezTo>
                <a:cubicBezTo>
                  <a:pt x="58" y="45"/>
                  <a:pt x="63" y="42"/>
                  <a:pt x="68" y="40"/>
                </a:cubicBezTo>
                <a:cubicBezTo>
                  <a:pt x="73" y="42"/>
                  <a:pt x="77" y="45"/>
                  <a:pt x="82" y="47"/>
                </a:cubicBezTo>
                <a:cubicBezTo>
                  <a:pt x="87" y="50"/>
                  <a:pt x="91" y="53"/>
                  <a:pt x="95" y="56"/>
                </a:cubicBezTo>
                <a:cubicBezTo>
                  <a:pt x="96" y="61"/>
                  <a:pt x="96" y="66"/>
                  <a:pt x="96" y="72"/>
                </a:cubicBezTo>
                <a:cubicBezTo>
                  <a:pt x="96" y="77"/>
                  <a:pt x="96" y="83"/>
                  <a:pt x="95" y="88"/>
                </a:cubicBezTo>
                <a:cubicBezTo>
                  <a:pt x="91" y="91"/>
                  <a:pt x="87" y="94"/>
                  <a:pt x="82" y="97"/>
                </a:cubicBezTo>
                <a:close/>
                <a:moveTo>
                  <a:pt x="119" y="102"/>
                </a:moveTo>
                <a:cubicBezTo>
                  <a:pt x="116" y="108"/>
                  <a:pt x="107" y="111"/>
                  <a:pt x="95" y="110"/>
                </a:cubicBezTo>
                <a:cubicBezTo>
                  <a:pt x="97" y="104"/>
                  <a:pt x="99" y="97"/>
                  <a:pt x="100" y="90"/>
                </a:cubicBezTo>
                <a:cubicBezTo>
                  <a:pt x="105" y="86"/>
                  <a:pt x="110" y="81"/>
                  <a:pt x="115" y="77"/>
                </a:cubicBezTo>
                <a:cubicBezTo>
                  <a:pt x="121" y="86"/>
                  <a:pt x="123" y="95"/>
                  <a:pt x="119" y="102"/>
                </a:cubicBezTo>
                <a:close/>
              </a:path>
            </a:pathLst>
          </a:custGeom>
          <a:solidFill>
            <a:schemeClr val="accent4">
              <a:lumMod val="50000"/>
            </a:schemeClr>
          </a:solidFill>
          <a:ln>
            <a:solidFill>
              <a:schemeClr val="accent4">
                <a:lumMod val="50000"/>
              </a:schemeClr>
            </a:solidFill>
          </a:ln>
        </p:spPr>
        <p:txBody>
          <a:bodyPr vert="horz" wrap="square" lIns="91440" tIns="45720" rIns="91440" bIns="45720" numCol="1" anchor="t" anchorCtr="0" compatLnSpc="1"/>
          <a:p>
            <a:endParaRPr lang="en-US"/>
          </a:p>
        </p:txBody>
      </p:sp>
      <p:cxnSp>
        <p:nvCxnSpPr>
          <p:cNvPr id="7" name="直接连接符 6"/>
          <p:cNvCxnSpPr/>
          <p:nvPr/>
        </p:nvCxnSpPr>
        <p:spPr>
          <a:xfrm flipH="1" flipV="1">
            <a:off x="342265" y="5997575"/>
            <a:ext cx="5254625" cy="21590"/>
          </a:xfrm>
          <a:prstGeom prst="line">
            <a:avLst/>
          </a:prstGeom>
          <a:ln w="508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408420" y="953770"/>
            <a:ext cx="5494020" cy="368300"/>
          </a:xfrm>
          <a:prstGeom prst="rect">
            <a:avLst/>
          </a:prstGeom>
          <a:noFill/>
        </p:spPr>
        <p:txBody>
          <a:bodyPr wrap="square" rtlCol="0">
            <a:spAutoFit/>
          </a:bodyPr>
          <a:p>
            <a:r>
              <a:rPr lang="zh-CN" altLang="en-US" b="1">
                <a:solidFill>
                  <a:schemeClr val="tx1"/>
                </a:solidFill>
              </a:rPr>
              <a:t>无人机反制技术在各个领域中都起到了重要作用</a:t>
            </a:r>
            <a:endParaRPr lang="zh-CN" altLang="en-US" b="1">
              <a:solidFill>
                <a:schemeClr val="tx1"/>
              </a:solidFill>
            </a:endParaRPr>
          </a:p>
        </p:txBody>
      </p:sp>
      <p:sp>
        <p:nvSpPr>
          <p:cNvPr id="23" name="矩形 22"/>
          <p:cNvSpPr/>
          <p:nvPr/>
        </p:nvSpPr>
        <p:spPr>
          <a:xfrm>
            <a:off x="460375" y="2228215"/>
            <a:ext cx="1299845" cy="3392805"/>
          </a:xfrm>
          <a:prstGeom prst="rect">
            <a:avLst/>
          </a:prstGeom>
          <a:solidFill>
            <a:schemeClr val="accent4">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233680" y="2618105"/>
            <a:ext cx="1753235" cy="398780"/>
          </a:xfrm>
          <a:prstGeom prst="rect">
            <a:avLst/>
          </a:prstGeom>
          <a:noFill/>
        </p:spPr>
        <p:txBody>
          <a:bodyPr wrap="square" rtlCol="0">
            <a:spAutoFit/>
          </a:bodyPr>
          <a:p>
            <a:pPr algn="ctr"/>
            <a:r>
              <a:rPr lang="zh-CN" altLang="en-US" sz="2000" dirty="0">
                <a:solidFill>
                  <a:schemeClr val="accent4">
                    <a:lumMod val="50000"/>
                  </a:schemeClr>
                </a:solidFill>
                <a:latin typeface="+mj-ea"/>
                <a:ea typeface="+mj-ea"/>
              </a:rPr>
              <a:t>干扰阻断</a:t>
            </a:r>
            <a:endParaRPr lang="zh-CN" altLang="en-US" sz="2000" dirty="0">
              <a:solidFill>
                <a:schemeClr val="accent4">
                  <a:lumMod val="50000"/>
                </a:schemeClr>
              </a:solidFill>
              <a:latin typeface="+mj-ea"/>
              <a:ea typeface="+mj-ea"/>
            </a:endParaRPr>
          </a:p>
        </p:txBody>
      </p:sp>
      <p:sp>
        <p:nvSpPr>
          <p:cNvPr id="19" name="文本框 18"/>
          <p:cNvSpPr txBox="1"/>
          <p:nvPr/>
        </p:nvSpPr>
        <p:spPr>
          <a:xfrm>
            <a:off x="233680" y="3372485"/>
            <a:ext cx="1753235" cy="398780"/>
          </a:xfrm>
          <a:prstGeom prst="rect">
            <a:avLst/>
          </a:prstGeom>
          <a:noFill/>
        </p:spPr>
        <p:txBody>
          <a:bodyPr wrap="square" rtlCol="0">
            <a:spAutoFit/>
          </a:bodyPr>
          <a:p>
            <a:pPr algn="ctr"/>
            <a:r>
              <a:rPr lang="zh-CN" altLang="en-US" sz="2000" dirty="0">
                <a:solidFill>
                  <a:schemeClr val="accent4">
                    <a:lumMod val="50000"/>
                  </a:schemeClr>
                </a:solidFill>
                <a:latin typeface="+mj-ea"/>
                <a:ea typeface="+mj-ea"/>
              </a:rPr>
              <a:t>诱骗控制</a:t>
            </a:r>
            <a:endParaRPr lang="zh-CN" altLang="en-US" sz="2000" dirty="0">
              <a:solidFill>
                <a:schemeClr val="accent4">
                  <a:lumMod val="50000"/>
                </a:schemeClr>
              </a:solidFill>
              <a:latin typeface="+mj-ea"/>
              <a:ea typeface="+mj-ea"/>
            </a:endParaRPr>
          </a:p>
        </p:txBody>
      </p:sp>
      <p:sp>
        <p:nvSpPr>
          <p:cNvPr id="21" name="文本框 20"/>
          <p:cNvSpPr txBox="1"/>
          <p:nvPr/>
        </p:nvSpPr>
        <p:spPr>
          <a:xfrm>
            <a:off x="233680" y="4126865"/>
            <a:ext cx="1753235" cy="460375"/>
          </a:xfrm>
          <a:prstGeom prst="rect">
            <a:avLst/>
          </a:prstGeom>
          <a:noFill/>
        </p:spPr>
        <p:txBody>
          <a:bodyPr wrap="square" rtlCol="0">
            <a:spAutoFit/>
          </a:bodyPr>
          <a:p>
            <a:pPr algn="ctr"/>
            <a:r>
              <a:rPr lang="zh-CN" altLang="en-US" sz="2400" b="1" dirty="0">
                <a:solidFill>
                  <a:schemeClr val="accent4">
                    <a:lumMod val="50000"/>
                  </a:schemeClr>
                </a:solidFill>
                <a:latin typeface="+mj-ea"/>
                <a:ea typeface="+mj-ea"/>
              </a:rPr>
              <a:t>拦截捕获</a:t>
            </a:r>
            <a:endParaRPr lang="zh-CN" altLang="en-US" sz="2400" b="1" dirty="0">
              <a:solidFill>
                <a:schemeClr val="accent4">
                  <a:lumMod val="50000"/>
                </a:schemeClr>
              </a:solidFill>
              <a:latin typeface="+mj-ea"/>
              <a:ea typeface="+mj-ea"/>
            </a:endParaRPr>
          </a:p>
        </p:txBody>
      </p:sp>
      <p:sp>
        <p:nvSpPr>
          <p:cNvPr id="22" name="文本框 21"/>
          <p:cNvSpPr txBox="1"/>
          <p:nvPr/>
        </p:nvSpPr>
        <p:spPr>
          <a:xfrm>
            <a:off x="233680" y="4868545"/>
            <a:ext cx="1753235" cy="398780"/>
          </a:xfrm>
          <a:prstGeom prst="rect">
            <a:avLst/>
          </a:prstGeom>
          <a:noFill/>
        </p:spPr>
        <p:txBody>
          <a:bodyPr wrap="square" rtlCol="0">
            <a:spAutoFit/>
          </a:bodyPr>
          <a:p>
            <a:pPr algn="ctr"/>
            <a:r>
              <a:rPr lang="zh-CN" altLang="en-US" sz="2000" dirty="0">
                <a:solidFill>
                  <a:schemeClr val="accent4">
                    <a:lumMod val="50000"/>
                  </a:schemeClr>
                </a:solidFill>
                <a:latin typeface="+mj-ea"/>
                <a:ea typeface="+mj-ea"/>
              </a:rPr>
              <a:t>直接摧毁</a:t>
            </a:r>
            <a:endParaRPr lang="zh-CN" altLang="en-US" sz="2000" dirty="0">
              <a:solidFill>
                <a:schemeClr val="accent4">
                  <a:lumMod val="50000"/>
                </a:schemeClr>
              </a:solidFill>
              <a:latin typeface="+mj-ea"/>
              <a:ea typeface="+mj-ea"/>
            </a:endParaRPr>
          </a:p>
        </p:txBody>
      </p:sp>
      <p:sp>
        <p:nvSpPr>
          <p:cNvPr id="10" name="矩形 9"/>
          <p:cNvSpPr/>
          <p:nvPr/>
        </p:nvSpPr>
        <p:spPr>
          <a:xfrm flipH="1">
            <a:off x="1910080" y="2856230"/>
            <a:ext cx="3686810" cy="2195830"/>
          </a:xfrm>
          <a:prstGeom prst="rect">
            <a:avLst/>
          </a:prstGeom>
        </p:spPr>
        <p:txBody>
          <a:bodyPr wrap="square">
            <a:spAutoFit/>
          </a:bodyPr>
          <a:p>
            <a:pPr algn="just">
              <a:lnSpc>
                <a:spcPct val="120000"/>
              </a:lnSpc>
            </a:pPr>
            <a:r>
              <a:rPr lang="zh-CN" i="0" dirty="0">
                <a:effectLst/>
                <a:latin typeface="+mn-ea"/>
              </a:rPr>
              <a:t>从地面或从空中拦截捕获，主要使用</a:t>
            </a:r>
            <a:r>
              <a:rPr lang="zh-CN" sz="2000" b="1" i="0" dirty="0">
                <a:solidFill>
                  <a:schemeClr val="accent1">
                    <a:lumMod val="60000"/>
                    <a:lumOff val="40000"/>
                  </a:schemeClr>
                </a:solidFill>
                <a:effectLst/>
                <a:latin typeface="+mn-ea"/>
              </a:rPr>
              <a:t>发射枪弹射捕捉网</a:t>
            </a:r>
            <a:r>
              <a:rPr lang="zh-CN" i="0" dirty="0">
                <a:effectLst/>
                <a:latin typeface="+mn-ea"/>
              </a:rPr>
              <a:t>，或者</a:t>
            </a:r>
            <a:r>
              <a:rPr lang="zh-CN" sz="2000" b="1" i="0" dirty="0">
                <a:solidFill>
                  <a:schemeClr val="accent1">
                    <a:lumMod val="60000"/>
                    <a:lumOff val="40000"/>
                  </a:schemeClr>
                </a:solidFill>
                <a:effectLst/>
                <a:latin typeface="+mn-ea"/>
              </a:rPr>
              <a:t>采用大型无人机来捕捉小型无人机</a:t>
            </a:r>
            <a:r>
              <a:rPr lang="zh-CN" i="0" dirty="0">
                <a:effectLst/>
                <a:latin typeface="+mn-ea"/>
              </a:rPr>
              <a:t>，此外，还有通过</a:t>
            </a:r>
            <a:r>
              <a:rPr lang="zh-CN" sz="2000" b="1" i="0" dirty="0">
                <a:solidFill>
                  <a:schemeClr val="accent1">
                    <a:lumMod val="60000"/>
                    <a:lumOff val="40000"/>
                  </a:schemeClr>
                </a:solidFill>
                <a:effectLst/>
                <a:latin typeface="+mn-ea"/>
              </a:rPr>
              <a:t>训练老鹰，将无人机抓捕后带到指定区域。</a:t>
            </a:r>
            <a:endParaRPr lang="zh-CN" i="0" dirty="0">
              <a:effectLst/>
              <a:latin typeface="+mn-ea"/>
            </a:endParaRPr>
          </a:p>
          <a:p>
            <a:pPr algn="just">
              <a:lnSpc>
                <a:spcPct val="120000"/>
              </a:lnSpc>
            </a:pPr>
            <a:endParaRPr lang="zh-CN" sz="1600" i="0" dirty="0">
              <a:solidFill>
                <a:schemeClr val="tx1"/>
              </a:solidFill>
              <a:effectLst/>
              <a:latin typeface="+mn-ea"/>
            </a:endParaRPr>
          </a:p>
        </p:txBody>
      </p:sp>
      <p:pic>
        <p:nvPicPr>
          <p:cNvPr id="9" name="图片 8"/>
          <p:cNvPicPr>
            <a:picLocks noChangeAspect="1"/>
          </p:cNvPicPr>
          <p:nvPr/>
        </p:nvPicPr>
        <p:blipFill>
          <a:blip r:embed="rId1"/>
          <a:stretch>
            <a:fillRect/>
          </a:stretch>
        </p:blipFill>
        <p:spPr>
          <a:xfrm>
            <a:off x="6301740" y="1916430"/>
            <a:ext cx="5142865" cy="39249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2265" y="1542415"/>
            <a:ext cx="11507470" cy="46736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无人机反制</a:t>
            </a:r>
            <a:endParaRPr lang="zh-CN" altLang="en-US" dirty="0"/>
          </a:p>
        </p:txBody>
      </p:sp>
      <p:sp>
        <p:nvSpPr>
          <p:cNvPr id="8" name="文本占位符 7"/>
          <p:cNvSpPr>
            <a:spLocks noGrp="1"/>
          </p:cNvSpPr>
          <p:nvPr>
            <p:ph type="body" sz="quarter" idx="14"/>
          </p:nvPr>
        </p:nvSpPr>
        <p:spPr>
          <a:xfrm>
            <a:off x="3679190" y="87630"/>
            <a:ext cx="3751580" cy="368300"/>
          </a:xfrm>
        </p:spPr>
        <p:txBody>
          <a:bodyPr wrap="square"/>
          <a:lstStyle/>
          <a:p>
            <a:r>
              <a:rPr>
                <a:sym typeface="+mn-ea"/>
              </a:rPr>
              <a:t>如何反制无人机</a:t>
            </a:r>
            <a:endParaRPr lang="zh-CN" altLang="en-US" dirty="0"/>
          </a:p>
        </p:txBody>
      </p:sp>
      <p:sp>
        <p:nvSpPr>
          <p:cNvPr id="3" name="文本框 2"/>
          <p:cNvSpPr txBox="1"/>
          <p:nvPr/>
        </p:nvSpPr>
        <p:spPr>
          <a:xfrm>
            <a:off x="753777" y="800100"/>
            <a:ext cx="3738880" cy="521970"/>
          </a:xfrm>
          <a:prstGeom prst="rect">
            <a:avLst/>
          </a:prstGeom>
          <a:noFill/>
        </p:spPr>
        <p:txBody>
          <a:bodyPr wrap="none" rtlCol="0">
            <a:spAutoFit/>
          </a:bodyPr>
          <a:lstStyle/>
          <a:p>
            <a:pPr algn="l"/>
            <a:r>
              <a:rPr lang="zh-CN" altLang="en-US" sz="2800" dirty="0">
                <a:solidFill>
                  <a:schemeClr val="accent4">
                    <a:lumMod val="50000"/>
                  </a:schemeClr>
                </a:solidFill>
                <a:latin typeface="+mj-ea"/>
                <a:ea typeface="+mj-ea"/>
              </a:rPr>
              <a:t>现代战争：无人机反制</a:t>
            </a:r>
            <a:endParaRPr lang="zh-CN" altLang="en-US" sz="2800" dirty="0">
              <a:solidFill>
                <a:schemeClr val="accent4">
                  <a:lumMod val="50000"/>
                </a:schemeClr>
              </a:solidFill>
              <a:latin typeface="+mj-ea"/>
              <a:ea typeface="+mj-ea"/>
            </a:endParaRPr>
          </a:p>
        </p:txBody>
      </p:sp>
      <p:sp>
        <p:nvSpPr>
          <p:cNvPr id="30" name="Freeform 67"/>
          <p:cNvSpPr>
            <a:spLocks noEditPoints="1"/>
          </p:cNvSpPr>
          <p:nvPr/>
        </p:nvSpPr>
        <p:spPr bwMode="auto">
          <a:xfrm>
            <a:off x="148569" y="735999"/>
            <a:ext cx="605313" cy="649523"/>
          </a:xfrm>
          <a:custGeom>
            <a:avLst/>
            <a:gdLst>
              <a:gd name="T0" fmla="*/ 55 w 135"/>
              <a:gd name="T1" fmla="*/ 70 h 144"/>
              <a:gd name="T2" fmla="*/ 80 w 135"/>
              <a:gd name="T3" fmla="*/ 70 h 144"/>
              <a:gd name="T4" fmla="*/ 119 w 135"/>
              <a:gd name="T5" fmla="*/ 72 h 144"/>
              <a:gd name="T6" fmla="*/ 94 w 135"/>
              <a:gd name="T7" fmla="*/ 27 h 144"/>
              <a:gd name="T8" fmla="*/ 42 w 135"/>
              <a:gd name="T9" fmla="*/ 27 h 144"/>
              <a:gd name="T10" fmla="*/ 16 w 135"/>
              <a:gd name="T11" fmla="*/ 72 h 144"/>
              <a:gd name="T12" fmla="*/ 42 w 135"/>
              <a:gd name="T13" fmla="*/ 116 h 144"/>
              <a:gd name="T14" fmla="*/ 93 w 135"/>
              <a:gd name="T15" fmla="*/ 116 h 144"/>
              <a:gd name="T16" fmla="*/ 119 w 135"/>
              <a:gd name="T17" fmla="*/ 72 h 144"/>
              <a:gd name="T18" fmla="*/ 115 w 135"/>
              <a:gd name="T19" fmla="*/ 67 h 144"/>
              <a:gd name="T20" fmla="*/ 96 w 135"/>
              <a:gd name="T21" fmla="*/ 34 h 144"/>
              <a:gd name="T22" fmla="*/ 100 w 135"/>
              <a:gd name="T23" fmla="*/ 60 h 144"/>
              <a:gd name="T24" fmla="*/ 100 w 135"/>
              <a:gd name="T25" fmla="*/ 84 h 144"/>
              <a:gd name="T26" fmla="*/ 100 w 135"/>
              <a:gd name="T27" fmla="*/ 60 h 144"/>
              <a:gd name="T28" fmla="*/ 84 w 135"/>
              <a:gd name="T29" fmla="*/ 43 h 144"/>
              <a:gd name="T30" fmla="*/ 90 w 135"/>
              <a:gd name="T31" fmla="*/ 34 h 144"/>
              <a:gd name="T32" fmla="*/ 68 w 135"/>
              <a:gd name="T33" fmla="*/ 12 h 144"/>
              <a:gd name="T34" fmla="*/ 68 w 135"/>
              <a:gd name="T35" fmla="*/ 35 h 144"/>
              <a:gd name="T36" fmla="*/ 68 w 135"/>
              <a:gd name="T37" fmla="*/ 12 h 144"/>
              <a:gd name="T38" fmla="*/ 62 w 135"/>
              <a:gd name="T39" fmla="*/ 38 h 144"/>
              <a:gd name="T40" fmla="*/ 41 w 135"/>
              <a:gd name="T41" fmla="*/ 50 h 144"/>
              <a:gd name="T42" fmla="*/ 16 w 135"/>
              <a:gd name="T43" fmla="*/ 42 h 144"/>
              <a:gd name="T44" fmla="*/ 36 w 135"/>
              <a:gd name="T45" fmla="*/ 54 h 144"/>
              <a:gd name="T46" fmla="*/ 16 w 135"/>
              <a:gd name="T47" fmla="*/ 42 h 144"/>
              <a:gd name="T48" fmla="*/ 24 w 135"/>
              <a:gd name="T49" fmla="*/ 72 h 144"/>
              <a:gd name="T50" fmla="*/ 35 w 135"/>
              <a:gd name="T51" fmla="*/ 72 h 144"/>
              <a:gd name="T52" fmla="*/ 16 w 135"/>
              <a:gd name="T53" fmla="*/ 102 h 144"/>
              <a:gd name="T54" fmla="*/ 36 w 135"/>
              <a:gd name="T55" fmla="*/ 90 h 144"/>
              <a:gd name="T56" fmla="*/ 16 w 135"/>
              <a:gd name="T57" fmla="*/ 102 h 144"/>
              <a:gd name="T58" fmla="*/ 51 w 135"/>
              <a:gd name="T59" fmla="*/ 100 h 144"/>
              <a:gd name="T60" fmla="*/ 46 w 135"/>
              <a:gd name="T61" fmla="*/ 110 h 144"/>
              <a:gd name="T62" fmla="*/ 68 w 135"/>
              <a:gd name="T63" fmla="*/ 131 h 144"/>
              <a:gd name="T64" fmla="*/ 68 w 135"/>
              <a:gd name="T65" fmla="*/ 109 h 144"/>
              <a:gd name="T66" fmla="*/ 68 w 135"/>
              <a:gd name="T67" fmla="*/ 131 h 144"/>
              <a:gd name="T68" fmla="*/ 74 w 135"/>
              <a:gd name="T69" fmla="*/ 106 h 144"/>
              <a:gd name="T70" fmla="*/ 94 w 135"/>
              <a:gd name="T71" fmla="*/ 94 h 144"/>
              <a:gd name="T72" fmla="*/ 82 w 135"/>
              <a:gd name="T73" fmla="*/ 97 h 144"/>
              <a:gd name="T74" fmla="*/ 54 w 135"/>
              <a:gd name="T75" fmla="*/ 97 h 144"/>
              <a:gd name="T76" fmla="*/ 39 w 135"/>
              <a:gd name="T77" fmla="*/ 72 h 144"/>
              <a:gd name="T78" fmla="*/ 54 w 135"/>
              <a:gd name="T79" fmla="*/ 47 h 144"/>
              <a:gd name="T80" fmla="*/ 82 w 135"/>
              <a:gd name="T81" fmla="*/ 47 h 144"/>
              <a:gd name="T82" fmla="*/ 96 w 135"/>
              <a:gd name="T83" fmla="*/ 72 h 144"/>
              <a:gd name="T84" fmla="*/ 82 w 135"/>
              <a:gd name="T85" fmla="*/ 97 h 144"/>
              <a:gd name="T86" fmla="*/ 95 w 135"/>
              <a:gd name="T87" fmla="*/ 110 h 144"/>
              <a:gd name="T88" fmla="*/ 115 w 135"/>
              <a:gd name="T89" fmla="*/ 7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 h="144">
                <a:moveTo>
                  <a:pt x="68" y="58"/>
                </a:moveTo>
                <a:cubicBezTo>
                  <a:pt x="61" y="58"/>
                  <a:pt x="55" y="63"/>
                  <a:pt x="55" y="70"/>
                </a:cubicBezTo>
                <a:cubicBezTo>
                  <a:pt x="55" y="77"/>
                  <a:pt x="61" y="82"/>
                  <a:pt x="68" y="82"/>
                </a:cubicBezTo>
                <a:cubicBezTo>
                  <a:pt x="75" y="82"/>
                  <a:pt x="80" y="77"/>
                  <a:pt x="80" y="70"/>
                </a:cubicBezTo>
                <a:cubicBezTo>
                  <a:pt x="80" y="63"/>
                  <a:pt x="75" y="58"/>
                  <a:pt x="68" y="58"/>
                </a:cubicBezTo>
                <a:close/>
                <a:moveTo>
                  <a:pt x="119" y="72"/>
                </a:moveTo>
                <a:cubicBezTo>
                  <a:pt x="131" y="58"/>
                  <a:pt x="135" y="45"/>
                  <a:pt x="130" y="36"/>
                </a:cubicBezTo>
                <a:cubicBezTo>
                  <a:pt x="125" y="27"/>
                  <a:pt x="111" y="24"/>
                  <a:pt x="94" y="27"/>
                </a:cubicBezTo>
                <a:cubicBezTo>
                  <a:pt x="87" y="11"/>
                  <a:pt x="78" y="0"/>
                  <a:pt x="68" y="0"/>
                </a:cubicBezTo>
                <a:cubicBezTo>
                  <a:pt x="57" y="0"/>
                  <a:pt x="48" y="11"/>
                  <a:pt x="42" y="27"/>
                </a:cubicBezTo>
                <a:cubicBezTo>
                  <a:pt x="25" y="24"/>
                  <a:pt x="11" y="27"/>
                  <a:pt x="5" y="36"/>
                </a:cubicBezTo>
                <a:cubicBezTo>
                  <a:pt x="0" y="45"/>
                  <a:pt x="5" y="58"/>
                  <a:pt x="16" y="72"/>
                </a:cubicBezTo>
                <a:cubicBezTo>
                  <a:pt x="5" y="86"/>
                  <a:pt x="0" y="99"/>
                  <a:pt x="5" y="108"/>
                </a:cubicBezTo>
                <a:cubicBezTo>
                  <a:pt x="11" y="117"/>
                  <a:pt x="25" y="120"/>
                  <a:pt x="42" y="116"/>
                </a:cubicBezTo>
                <a:cubicBezTo>
                  <a:pt x="48" y="133"/>
                  <a:pt x="57" y="144"/>
                  <a:pt x="68" y="144"/>
                </a:cubicBezTo>
                <a:cubicBezTo>
                  <a:pt x="78" y="144"/>
                  <a:pt x="87" y="133"/>
                  <a:pt x="93" y="116"/>
                </a:cubicBezTo>
                <a:cubicBezTo>
                  <a:pt x="111" y="120"/>
                  <a:pt x="125" y="117"/>
                  <a:pt x="130" y="108"/>
                </a:cubicBezTo>
                <a:cubicBezTo>
                  <a:pt x="135" y="99"/>
                  <a:pt x="131" y="85"/>
                  <a:pt x="119" y="72"/>
                </a:cubicBezTo>
                <a:close/>
                <a:moveTo>
                  <a:pt x="119" y="42"/>
                </a:moveTo>
                <a:cubicBezTo>
                  <a:pt x="123" y="49"/>
                  <a:pt x="121" y="58"/>
                  <a:pt x="115" y="67"/>
                </a:cubicBezTo>
                <a:cubicBezTo>
                  <a:pt x="111" y="63"/>
                  <a:pt x="105" y="58"/>
                  <a:pt x="99" y="54"/>
                </a:cubicBezTo>
                <a:cubicBezTo>
                  <a:pt x="99" y="46"/>
                  <a:pt x="97" y="40"/>
                  <a:pt x="96" y="34"/>
                </a:cubicBezTo>
                <a:cubicBezTo>
                  <a:pt x="107" y="33"/>
                  <a:pt x="116" y="36"/>
                  <a:pt x="119" y="42"/>
                </a:cubicBezTo>
                <a:close/>
                <a:moveTo>
                  <a:pt x="100" y="60"/>
                </a:moveTo>
                <a:cubicBezTo>
                  <a:pt x="104" y="64"/>
                  <a:pt x="108" y="68"/>
                  <a:pt x="111" y="72"/>
                </a:cubicBezTo>
                <a:cubicBezTo>
                  <a:pt x="108" y="76"/>
                  <a:pt x="105" y="80"/>
                  <a:pt x="100" y="84"/>
                </a:cubicBezTo>
                <a:cubicBezTo>
                  <a:pt x="100" y="80"/>
                  <a:pt x="101" y="76"/>
                  <a:pt x="101" y="72"/>
                </a:cubicBezTo>
                <a:cubicBezTo>
                  <a:pt x="101" y="68"/>
                  <a:pt x="100" y="64"/>
                  <a:pt x="100" y="60"/>
                </a:cubicBezTo>
                <a:close/>
                <a:moveTo>
                  <a:pt x="94" y="50"/>
                </a:moveTo>
                <a:cubicBezTo>
                  <a:pt x="91" y="48"/>
                  <a:pt x="88" y="45"/>
                  <a:pt x="84" y="43"/>
                </a:cubicBezTo>
                <a:cubicBezTo>
                  <a:pt x="81" y="41"/>
                  <a:pt x="77" y="40"/>
                  <a:pt x="74" y="38"/>
                </a:cubicBezTo>
                <a:cubicBezTo>
                  <a:pt x="79" y="36"/>
                  <a:pt x="85" y="35"/>
                  <a:pt x="90" y="34"/>
                </a:cubicBezTo>
                <a:cubicBezTo>
                  <a:pt x="91" y="39"/>
                  <a:pt x="93" y="44"/>
                  <a:pt x="94" y="50"/>
                </a:cubicBezTo>
                <a:close/>
                <a:moveTo>
                  <a:pt x="68" y="12"/>
                </a:moveTo>
                <a:cubicBezTo>
                  <a:pt x="75" y="12"/>
                  <a:pt x="82" y="19"/>
                  <a:pt x="87" y="29"/>
                </a:cubicBezTo>
                <a:cubicBezTo>
                  <a:pt x="81" y="30"/>
                  <a:pt x="74" y="33"/>
                  <a:pt x="68" y="35"/>
                </a:cubicBezTo>
                <a:cubicBezTo>
                  <a:pt x="61" y="32"/>
                  <a:pt x="55" y="30"/>
                  <a:pt x="48" y="29"/>
                </a:cubicBezTo>
                <a:cubicBezTo>
                  <a:pt x="53" y="19"/>
                  <a:pt x="60" y="12"/>
                  <a:pt x="68" y="12"/>
                </a:cubicBezTo>
                <a:close/>
                <a:moveTo>
                  <a:pt x="46" y="34"/>
                </a:moveTo>
                <a:cubicBezTo>
                  <a:pt x="51" y="35"/>
                  <a:pt x="56" y="36"/>
                  <a:pt x="62" y="38"/>
                </a:cubicBezTo>
                <a:cubicBezTo>
                  <a:pt x="59" y="40"/>
                  <a:pt x="55" y="41"/>
                  <a:pt x="51" y="43"/>
                </a:cubicBezTo>
                <a:cubicBezTo>
                  <a:pt x="48" y="45"/>
                  <a:pt x="45" y="48"/>
                  <a:pt x="41" y="50"/>
                </a:cubicBezTo>
                <a:cubicBezTo>
                  <a:pt x="43" y="44"/>
                  <a:pt x="44" y="39"/>
                  <a:pt x="46" y="34"/>
                </a:cubicBezTo>
                <a:close/>
                <a:moveTo>
                  <a:pt x="16" y="42"/>
                </a:moveTo>
                <a:cubicBezTo>
                  <a:pt x="20" y="36"/>
                  <a:pt x="29" y="33"/>
                  <a:pt x="40" y="34"/>
                </a:cubicBezTo>
                <a:cubicBezTo>
                  <a:pt x="38" y="40"/>
                  <a:pt x="37" y="46"/>
                  <a:pt x="36" y="54"/>
                </a:cubicBezTo>
                <a:cubicBezTo>
                  <a:pt x="30" y="58"/>
                  <a:pt x="25" y="63"/>
                  <a:pt x="21" y="67"/>
                </a:cubicBezTo>
                <a:cubicBezTo>
                  <a:pt x="15" y="58"/>
                  <a:pt x="13" y="49"/>
                  <a:pt x="16" y="42"/>
                </a:cubicBezTo>
                <a:close/>
                <a:moveTo>
                  <a:pt x="36" y="84"/>
                </a:moveTo>
                <a:cubicBezTo>
                  <a:pt x="31" y="80"/>
                  <a:pt x="27" y="76"/>
                  <a:pt x="24" y="72"/>
                </a:cubicBezTo>
                <a:cubicBezTo>
                  <a:pt x="27" y="68"/>
                  <a:pt x="31" y="64"/>
                  <a:pt x="35" y="60"/>
                </a:cubicBezTo>
                <a:cubicBezTo>
                  <a:pt x="35" y="64"/>
                  <a:pt x="35" y="68"/>
                  <a:pt x="35" y="72"/>
                </a:cubicBezTo>
                <a:cubicBezTo>
                  <a:pt x="35" y="76"/>
                  <a:pt x="35" y="80"/>
                  <a:pt x="36" y="84"/>
                </a:cubicBezTo>
                <a:close/>
                <a:moveTo>
                  <a:pt x="16" y="102"/>
                </a:moveTo>
                <a:cubicBezTo>
                  <a:pt x="13" y="95"/>
                  <a:pt x="15" y="86"/>
                  <a:pt x="21" y="77"/>
                </a:cubicBezTo>
                <a:cubicBezTo>
                  <a:pt x="25" y="81"/>
                  <a:pt x="30" y="86"/>
                  <a:pt x="36" y="90"/>
                </a:cubicBezTo>
                <a:cubicBezTo>
                  <a:pt x="37" y="97"/>
                  <a:pt x="38" y="104"/>
                  <a:pt x="40" y="110"/>
                </a:cubicBezTo>
                <a:cubicBezTo>
                  <a:pt x="29" y="111"/>
                  <a:pt x="20" y="108"/>
                  <a:pt x="16" y="102"/>
                </a:cubicBezTo>
                <a:close/>
                <a:moveTo>
                  <a:pt x="42" y="94"/>
                </a:moveTo>
                <a:cubicBezTo>
                  <a:pt x="45" y="96"/>
                  <a:pt x="48" y="98"/>
                  <a:pt x="51" y="100"/>
                </a:cubicBezTo>
                <a:cubicBezTo>
                  <a:pt x="55" y="102"/>
                  <a:pt x="58" y="104"/>
                  <a:pt x="62" y="106"/>
                </a:cubicBezTo>
                <a:cubicBezTo>
                  <a:pt x="56" y="108"/>
                  <a:pt x="51" y="109"/>
                  <a:pt x="46" y="110"/>
                </a:cubicBezTo>
                <a:cubicBezTo>
                  <a:pt x="44" y="105"/>
                  <a:pt x="43" y="100"/>
                  <a:pt x="42" y="94"/>
                </a:cubicBezTo>
                <a:close/>
                <a:moveTo>
                  <a:pt x="68" y="131"/>
                </a:moveTo>
                <a:cubicBezTo>
                  <a:pt x="60" y="131"/>
                  <a:pt x="54" y="125"/>
                  <a:pt x="48" y="115"/>
                </a:cubicBezTo>
                <a:cubicBezTo>
                  <a:pt x="55" y="114"/>
                  <a:pt x="61" y="111"/>
                  <a:pt x="68" y="109"/>
                </a:cubicBezTo>
                <a:cubicBezTo>
                  <a:pt x="74" y="111"/>
                  <a:pt x="81" y="114"/>
                  <a:pt x="87" y="115"/>
                </a:cubicBezTo>
                <a:cubicBezTo>
                  <a:pt x="82" y="125"/>
                  <a:pt x="75" y="131"/>
                  <a:pt x="68" y="131"/>
                </a:cubicBezTo>
                <a:close/>
                <a:moveTo>
                  <a:pt x="90" y="110"/>
                </a:moveTo>
                <a:cubicBezTo>
                  <a:pt x="85" y="109"/>
                  <a:pt x="79" y="108"/>
                  <a:pt x="74" y="106"/>
                </a:cubicBezTo>
                <a:cubicBezTo>
                  <a:pt x="77" y="104"/>
                  <a:pt x="81" y="103"/>
                  <a:pt x="84" y="100"/>
                </a:cubicBezTo>
                <a:cubicBezTo>
                  <a:pt x="88" y="98"/>
                  <a:pt x="91" y="96"/>
                  <a:pt x="94" y="94"/>
                </a:cubicBezTo>
                <a:cubicBezTo>
                  <a:pt x="93" y="100"/>
                  <a:pt x="92" y="105"/>
                  <a:pt x="90" y="110"/>
                </a:cubicBezTo>
                <a:close/>
                <a:moveTo>
                  <a:pt x="82" y="97"/>
                </a:moveTo>
                <a:cubicBezTo>
                  <a:pt x="77" y="99"/>
                  <a:pt x="72" y="101"/>
                  <a:pt x="68" y="103"/>
                </a:cubicBezTo>
                <a:cubicBezTo>
                  <a:pt x="63" y="101"/>
                  <a:pt x="58" y="99"/>
                  <a:pt x="54" y="97"/>
                </a:cubicBezTo>
                <a:cubicBezTo>
                  <a:pt x="49" y="94"/>
                  <a:pt x="45" y="91"/>
                  <a:pt x="41" y="88"/>
                </a:cubicBezTo>
                <a:cubicBezTo>
                  <a:pt x="40" y="83"/>
                  <a:pt x="39" y="77"/>
                  <a:pt x="39" y="72"/>
                </a:cubicBezTo>
                <a:cubicBezTo>
                  <a:pt x="39" y="66"/>
                  <a:pt x="40" y="61"/>
                  <a:pt x="41" y="56"/>
                </a:cubicBezTo>
                <a:cubicBezTo>
                  <a:pt x="45" y="53"/>
                  <a:pt x="49" y="50"/>
                  <a:pt x="54" y="47"/>
                </a:cubicBezTo>
                <a:cubicBezTo>
                  <a:pt x="58" y="45"/>
                  <a:pt x="63" y="42"/>
                  <a:pt x="68" y="40"/>
                </a:cubicBezTo>
                <a:cubicBezTo>
                  <a:pt x="73" y="42"/>
                  <a:pt x="77" y="45"/>
                  <a:pt x="82" y="47"/>
                </a:cubicBezTo>
                <a:cubicBezTo>
                  <a:pt x="87" y="50"/>
                  <a:pt x="91" y="53"/>
                  <a:pt x="95" y="56"/>
                </a:cubicBezTo>
                <a:cubicBezTo>
                  <a:pt x="96" y="61"/>
                  <a:pt x="96" y="66"/>
                  <a:pt x="96" y="72"/>
                </a:cubicBezTo>
                <a:cubicBezTo>
                  <a:pt x="96" y="77"/>
                  <a:pt x="96" y="83"/>
                  <a:pt x="95" y="88"/>
                </a:cubicBezTo>
                <a:cubicBezTo>
                  <a:pt x="91" y="91"/>
                  <a:pt x="87" y="94"/>
                  <a:pt x="82" y="97"/>
                </a:cubicBezTo>
                <a:close/>
                <a:moveTo>
                  <a:pt x="119" y="102"/>
                </a:moveTo>
                <a:cubicBezTo>
                  <a:pt x="116" y="108"/>
                  <a:pt x="107" y="111"/>
                  <a:pt x="95" y="110"/>
                </a:cubicBezTo>
                <a:cubicBezTo>
                  <a:pt x="97" y="104"/>
                  <a:pt x="99" y="97"/>
                  <a:pt x="100" y="90"/>
                </a:cubicBezTo>
                <a:cubicBezTo>
                  <a:pt x="105" y="86"/>
                  <a:pt x="110" y="81"/>
                  <a:pt x="115" y="77"/>
                </a:cubicBezTo>
                <a:cubicBezTo>
                  <a:pt x="121" y="86"/>
                  <a:pt x="123" y="95"/>
                  <a:pt x="119" y="102"/>
                </a:cubicBezTo>
                <a:close/>
              </a:path>
            </a:pathLst>
          </a:custGeom>
          <a:solidFill>
            <a:schemeClr val="accent4">
              <a:lumMod val="50000"/>
            </a:schemeClr>
          </a:solidFill>
          <a:ln>
            <a:solidFill>
              <a:schemeClr val="accent4">
                <a:lumMod val="50000"/>
              </a:schemeClr>
            </a:solidFill>
          </a:ln>
        </p:spPr>
        <p:txBody>
          <a:bodyPr vert="horz" wrap="square" lIns="91440" tIns="45720" rIns="91440" bIns="45720" numCol="1" anchor="t" anchorCtr="0" compatLnSpc="1"/>
          <a:p>
            <a:endParaRPr lang="en-US"/>
          </a:p>
        </p:txBody>
      </p:sp>
      <p:cxnSp>
        <p:nvCxnSpPr>
          <p:cNvPr id="7" name="直接连接符 6"/>
          <p:cNvCxnSpPr/>
          <p:nvPr/>
        </p:nvCxnSpPr>
        <p:spPr>
          <a:xfrm flipH="1" flipV="1">
            <a:off x="342265" y="5997575"/>
            <a:ext cx="5254625" cy="21590"/>
          </a:xfrm>
          <a:prstGeom prst="line">
            <a:avLst/>
          </a:prstGeom>
          <a:ln w="508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408420" y="953770"/>
            <a:ext cx="5494020" cy="368300"/>
          </a:xfrm>
          <a:prstGeom prst="rect">
            <a:avLst/>
          </a:prstGeom>
          <a:noFill/>
        </p:spPr>
        <p:txBody>
          <a:bodyPr wrap="square" rtlCol="0">
            <a:spAutoFit/>
          </a:bodyPr>
          <a:p>
            <a:r>
              <a:rPr lang="zh-CN" altLang="en-US" b="1">
                <a:solidFill>
                  <a:schemeClr val="tx1"/>
                </a:solidFill>
              </a:rPr>
              <a:t>无人机反制技术在各个领域中都起到了重要作用</a:t>
            </a:r>
            <a:endParaRPr lang="zh-CN" altLang="en-US" b="1">
              <a:solidFill>
                <a:schemeClr val="tx1"/>
              </a:solidFill>
            </a:endParaRPr>
          </a:p>
        </p:txBody>
      </p:sp>
      <p:sp>
        <p:nvSpPr>
          <p:cNvPr id="23" name="矩形 22"/>
          <p:cNvSpPr/>
          <p:nvPr/>
        </p:nvSpPr>
        <p:spPr>
          <a:xfrm>
            <a:off x="460375" y="2228215"/>
            <a:ext cx="1299845" cy="3392805"/>
          </a:xfrm>
          <a:prstGeom prst="rect">
            <a:avLst/>
          </a:prstGeom>
          <a:solidFill>
            <a:schemeClr val="accent4">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233680" y="2618105"/>
            <a:ext cx="1753235" cy="398780"/>
          </a:xfrm>
          <a:prstGeom prst="rect">
            <a:avLst/>
          </a:prstGeom>
          <a:noFill/>
        </p:spPr>
        <p:txBody>
          <a:bodyPr wrap="square" rtlCol="0">
            <a:spAutoFit/>
          </a:bodyPr>
          <a:p>
            <a:pPr algn="ctr"/>
            <a:r>
              <a:rPr lang="zh-CN" altLang="en-US" sz="2000" dirty="0">
                <a:solidFill>
                  <a:schemeClr val="accent4">
                    <a:lumMod val="50000"/>
                  </a:schemeClr>
                </a:solidFill>
                <a:latin typeface="+mj-ea"/>
                <a:ea typeface="+mj-ea"/>
              </a:rPr>
              <a:t>干扰阻断</a:t>
            </a:r>
            <a:endParaRPr lang="zh-CN" altLang="en-US" sz="2000" dirty="0">
              <a:solidFill>
                <a:schemeClr val="accent4">
                  <a:lumMod val="50000"/>
                </a:schemeClr>
              </a:solidFill>
              <a:latin typeface="+mj-ea"/>
              <a:ea typeface="+mj-ea"/>
            </a:endParaRPr>
          </a:p>
        </p:txBody>
      </p:sp>
      <p:sp>
        <p:nvSpPr>
          <p:cNvPr id="19" name="文本框 18"/>
          <p:cNvSpPr txBox="1"/>
          <p:nvPr/>
        </p:nvSpPr>
        <p:spPr>
          <a:xfrm>
            <a:off x="233680" y="3372485"/>
            <a:ext cx="1753235" cy="398780"/>
          </a:xfrm>
          <a:prstGeom prst="rect">
            <a:avLst/>
          </a:prstGeom>
          <a:noFill/>
        </p:spPr>
        <p:txBody>
          <a:bodyPr wrap="square" rtlCol="0">
            <a:spAutoFit/>
          </a:bodyPr>
          <a:p>
            <a:pPr algn="ctr"/>
            <a:r>
              <a:rPr lang="zh-CN" altLang="en-US" sz="2000" dirty="0">
                <a:solidFill>
                  <a:schemeClr val="accent4">
                    <a:lumMod val="50000"/>
                  </a:schemeClr>
                </a:solidFill>
                <a:latin typeface="+mj-ea"/>
                <a:ea typeface="+mj-ea"/>
              </a:rPr>
              <a:t>诱骗控制</a:t>
            </a:r>
            <a:endParaRPr lang="zh-CN" altLang="en-US" sz="2000" dirty="0">
              <a:solidFill>
                <a:schemeClr val="accent4">
                  <a:lumMod val="50000"/>
                </a:schemeClr>
              </a:solidFill>
              <a:latin typeface="+mj-ea"/>
              <a:ea typeface="+mj-ea"/>
            </a:endParaRPr>
          </a:p>
        </p:txBody>
      </p:sp>
      <p:sp>
        <p:nvSpPr>
          <p:cNvPr id="21" name="文本框 20"/>
          <p:cNvSpPr txBox="1"/>
          <p:nvPr/>
        </p:nvSpPr>
        <p:spPr>
          <a:xfrm>
            <a:off x="233680" y="4126865"/>
            <a:ext cx="1753235" cy="398780"/>
          </a:xfrm>
          <a:prstGeom prst="rect">
            <a:avLst/>
          </a:prstGeom>
          <a:noFill/>
        </p:spPr>
        <p:txBody>
          <a:bodyPr wrap="square" rtlCol="0">
            <a:spAutoFit/>
          </a:bodyPr>
          <a:p>
            <a:pPr algn="ctr"/>
            <a:r>
              <a:rPr lang="zh-CN" altLang="en-US" sz="2000" dirty="0">
                <a:solidFill>
                  <a:schemeClr val="accent4">
                    <a:lumMod val="50000"/>
                  </a:schemeClr>
                </a:solidFill>
                <a:latin typeface="+mj-ea"/>
                <a:ea typeface="+mj-ea"/>
              </a:rPr>
              <a:t>拦截捕获</a:t>
            </a:r>
            <a:endParaRPr lang="zh-CN" altLang="en-US" sz="2000" dirty="0">
              <a:solidFill>
                <a:schemeClr val="accent4">
                  <a:lumMod val="50000"/>
                </a:schemeClr>
              </a:solidFill>
              <a:latin typeface="+mj-ea"/>
              <a:ea typeface="+mj-ea"/>
            </a:endParaRPr>
          </a:p>
        </p:txBody>
      </p:sp>
      <p:sp>
        <p:nvSpPr>
          <p:cNvPr id="22" name="文本框 21"/>
          <p:cNvSpPr txBox="1"/>
          <p:nvPr/>
        </p:nvSpPr>
        <p:spPr>
          <a:xfrm>
            <a:off x="233680" y="4868545"/>
            <a:ext cx="1753235" cy="460375"/>
          </a:xfrm>
          <a:prstGeom prst="rect">
            <a:avLst/>
          </a:prstGeom>
          <a:noFill/>
        </p:spPr>
        <p:txBody>
          <a:bodyPr wrap="square" rtlCol="0">
            <a:spAutoFit/>
          </a:bodyPr>
          <a:p>
            <a:pPr algn="ctr"/>
            <a:r>
              <a:rPr lang="zh-CN" altLang="en-US" sz="2400" b="1" dirty="0">
                <a:solidFill>
                  <a:schemeClr val="accent4">
                    <a:lumMod val="50000"/>
                  </a:schemeClr>
                </a:solidFill>
                <a:latin typeface="+mj-ea"/>
                <a:ea typeface="+mj-ea"/>
              </a:rPr>
              <a:t>直接摧毁</a:t>
            </a:r>
            <a:endParaRPr lang="zh-CN" altLang="en-US" sz="2400" b="1" dirty="0">
              <a:solidFill>
                <a:schemeClr val="accent4">
                  <a:lumMod val="50000"/>
                </a:schemeClr>
              </a:solidFill>
              <a:latin typeface="+mj-ea"/>
              <a:ea typeface="+mj-ea"/>
            </a:endParaRPr>
          </a:p>
        </p:txBody>
      </p:sp>
      <p:sp>
        <p:nvSpPr>
          <p:cNvPr id="10" name="矩形 9"/>
          <p:cNvSpPr/>
          <p:nvPr/>
        </p:nvSpPr>
        <p:spPr>
          <a:xfrm flipH="1">
            <a:off x="1910080" y="2856230"/>
            <a:ext cx="3686810" cy="2416175"/>
          </a:xfrm>
          <a:prstGeom prst="rect">
            <a:avLst/>
          </a:prstGeom>
        </p:spPr>
        <p:txBody>
          <a:bodyPr wrap="square">
            <a:spAutoFit/>
          </a:bodyPr>
          <a:p>
            <a:pPr algn="just">
              <a:lnSpc>
                <a:spcPct val="120000"/>
              </a:lnSpc>
            </a:pPr>
            <a:r>
              <a:rPr lang="zh-CN" sz="2000" b="1" i="0" dirty="0">
                <a:solidFill>
                  <a:schemeClr val="accent1">
                    <a:lumMod val="60000"/>
                    <a:lumOff val="40000"/>
                  </a:schemeClr>
                </a:solidFill>
                <a:effectLst/>
                <a:latin typeface="+mn-ea"/>
              </a:rPr>
              <a:t>导弹、激光武器、微波武器</a:t>
            </a:r>
            <a:r>
              <a:rPr lang="zh-CN" i="0" dirty="0">
                <a:effectLst/>
                <a:latin typeface="+mn-ea"/>
              </a:rPr>
              <a:t>等都能对无人机进行攻击。不过，这些方式的各种限制条件较多，还会导致无人机的坠落。因此，直接摧毁的方式适合在郊区和野外环境使用，不合适用在城区环境</a:t>
            </a:r>
            <a:endParaRPr lang="zh-CN" i="0" dirty="0">
              <a:effectLst/>
              <a:latin typeface="+mn-ea"/>
            </a:endParaRPr>
          </a:p>
          <a:p>
            <a:pPr algn="just">
              <a:lnSpc>
                <a:spcPct val="120000"/>
              </a:lnSpc>
            </a:pPr>
            <a:endParaRPr lang="zh-CN" sz="1600" i="0" dirty="0">
              <a:solidFill>
                <a:schemeClr val="tx1"/>
              </a:solidFill>
              <a:effectLst/>
              <a:latin typeface="+mn-ea"/>
            </a:endParaRPr>
          </a:p>
        </p:txBody>
      </p:sp>
      <p:pic>
        <p:nvPicPr>
          <p:cNvPr id="4" name="图片 3"/>
          <p:cNvPicPr>
            <a:picLocks noChangeAspect="1"/>
          </p:cNvPicPr>
          <p:nvPr/>
        </p:nvPicPr>
        <p:blipFill>
          <a:blip r:embed="rId1"/>
          <a:stretch>
            <a:fillRect/>
          </a:stretch>
        </p:blipFill>
        <p:spPr>
          <a:xfrm>
            <a:off x="6546850" y="1751965"/>
            <a:ext cx="4631690" cy="4097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2265" y="1587500"/>
            <a:ext cx="11507470" cy="46736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无人机反制</a:t>
            </a:r>
            <a:endParaRPr lang="zh-CN" altLang="en-US" dirty="0"/>
          </a:p>
        </p:txBody>
      </p:sp>
      <p:sp>
        <p:nvSpPr>
          <p:cNvPr id="8" name="文本占位符 7"/>
          <p:cNvSpPr>
            <a:spLocks noGrp="1"/>
          </p:cNvSpPr>
          <p:nvPr>
            <p:ph type="body" sz="quarter" idx="14"/>
          </p:nvPr>
        </p:nvSpPr>
        <p:spPr>
          <a:xfrm>
            <a:off x="3679190" y="87630"/>
            <a:ext cx="3751580" cy="368300"/>
          </a:xfrm>
        </p:spPr>
        <p:txBody>
          <a:bodyPr wrap="square"/>
          <a:lstStyle/>
          <a:p>
            <a:r>
              <a:rPr>
                <a:sym typeface="+mn-ea"/>
              </a:rPr>
              <a:t>如何反制无人机</a:t>
            </a:r>
            <a:endParaRPr lang="zh-CN" altLang="en-US" dirty="0"/>
          </a:p>
        </p:txBody>
      </p:sp>
      <p:sp>
        <p:nvSpPr>
          <p:cNvPr id="3" name="文本框 2"/>
          <p:cNvSpPr txBox="1"/>
          <p:nvPr/>
        </p:nvSpPr>
        <p:spPr>
          <a:xfrm>
            <a:off x="753777" y="800100"/>
            <a:ext cx="3738880" cy="521970"/>
          </a:xfrm>
          <a:prstGeom prst="rect">
            <a:avLst/>
          </a:prstGeom>
          <a:noFill/>
        </p:spPr>
        <p:txBody>
          <a:bodyPr wrap="none" rtlCol="0">
            <a:spAutoFit/>
          </a:bodyPr>
          <a:lstStyle/>
          <a:p>
            <a:pPr algn="l"/>
            <a:r>
              <a:rPr lang="zh-CN" altLang="en-US" sz="2800" dirty="0">
                <a:solidFill>
                  <a:schemeClr val="accent4">
                    <a:lumMod val="50000"/>
                  </a:schemeClr>
                </a:solidFill>
                <a:latin typeface="+mj-ea"/>
                <a:ea typeface="+mj-ea"/>
              </a:rPr>
              <a:t>现代战争：无人机反制</a:t>
            </a:r>
            <a:endParaRPr lang="zh-CN" altLang="en-US" sz="2800" dirty="0">
              <a:solidFill>
                <a:schemeClr val="accent4">
                  <a:lumMod val="50000"/>
                </a:schemeClr>
              </a:solidFill>
              <a:latin typeface="+mj-ea"/>
              <a:ea typeface="+mj-ea"/>
            </a:endParaRPr>
          </a:p>
        </p:txBody>
      </p:sp>
      <p:sp>
        <p:nvSpPr>
          <p:cNvPr id="30" name="Freeform 67"/>
          <p:cNvSpPr>
            <a:spLocks noEditPoints="1"/>
          </p:cNvSpPr>
          <p:nvPr/>
        </p:nvSpPr>
        <p:spPr bwMode="auto">
          <a:xfrm>
            <a:off x="148569" y="735999"/>
            <a:ext cx="605313" cy="649523"/>
          </a:xfrm>
          <a:custGeom>
            <a:avLst/>
            <a:gdLst>
              <a:gd name="T0" fmla="*/ 55 w 135"/>
              <a:gd name="T1" fmla="*/ 70 h 144"/>
              <a:gd name="T2" fmla="*/ 80 w 135"/>
              <a:gd name="T3" fmla="*/ 70 h 144"/>
              <a:gd name="T4" fmla="*/ 119 w 135"/>
              <a:gd name="T5" fmla="*/ 72 h 144"/>
              <a:gd name="T6" fmla="*/ 94 w 135"/>
              <a:gd name="T7" fmla="*/ 27 h 144"/>
              <a:gd name="T8" fmla="*/ 42 w 135"/>
              <a:gd name="T9" fmla="*/ 27 h 144"/>
              <a:gd name="T10" fmla="*/ 16 w 135"/>
              <a:gd name="T11" fmla="*/ 72 h 144"/>
              <a:gd name="T12" fmla="*/ 42 w 135"/>
              <a:gd name="T13" fmla="*/ 116 h 144"/>
              <a:gd name="T14" fmla="*/ 93 w 135"/>
              <a:gd name="T15" fmla="*/ 116 h 144"/>
              <a:gd name="T16" fmla="*/ 119 w 135"/>
              <a:gd name="T17" fmla="*/ 72 h 144"/>
              <a:gd name="T18" fmla="*/ 115 w 135"/>
              <a:gd name="T19" fmla="*/ 67 h 144"/>
              <a:gd name="T20" fmla="*/ 96 w 135"/>
              <a:gd name="T21" fmla="*/ 34 h 144"/>
              <a:gd name="T22" fmla="*/ 100 w 135"/>
              <a:gd name="T23" fmla="*/ 60 h 144"/>
              <a:gd name="T24" fmla="*/ 100 w 135"/>
              <a:gd name="T25" fmla="*/ 84 h 144"/>
              <a:gd name="T26" fmla="*/ 100 w 135"/>
              <a:gd name="T27" fmla="*/ 60 h 144"/>
              <a:gd name="T28" fmla="*/ 84 w 135"/>
              <a:gd name="T29" fmla="*/ 43 h 144"/>
              <a:gd name="T30" fmla="*/ 90 w 135"/>
              <a:gd name="T31" fmla="*/ 34 h 144"/>
              <a:gd name="T32" fmla="*/ 68 w 135"/>
              <a:gd name="T33" fmla="*/ 12 h 144"/>
              <a:gd name="T34" fmla="*/ 68 w 135"/>
              <a:gd name="T35" fmla="*/ 35 h 144"/>
              <a:gd name="T36" fmla="*/ 68 w 135"/>
              <a:gd name="T37" fmla="*/ 12 h 144"/>
              <a:gd name="T38" fmla="*/ 62 w 135"/>
              <a:gd name="T39" fmla="*/ 38 h 144"/>
              <a:gd name="T40" fmla="*/ 41 w 135"/>
              <a:gd name="T41" fmla="*/ 50 h 144"/>
              <a:gd name="T42" fmla="*/ 16 w 135"/>
              <a:gd name="T43" fmla="*/ 42 h 144"/>
              <a:gd name="T44" fmla="*/ 36 w 135"/>
              <a:gd name="T45" fmla="*/ 54 h 144"/>
              <a:gd name="T46" fmla="*/ 16 w 135"/>
              <a:gd name="T47" fmla="*/ 42 h 144"/>
              <a:gd name="T48" fmla="*/ 24 w 135"/>
              <a:gd name="T49" fmla="*/ 72 h 144"/>
              <a:gd name="T50" fmla="*/ 35 w 135"/>
              <a:gd name="T51" fmla="*/ 72 h 144"/>
              <a:gd name="T52" fmla="*/ 16 w 135"/>
              <a:gd name="T53" fmla="*/ 102 h 144"/>
              <a:gd name="T54" fmla="*/ 36 w 135"/>
              <a:gd name="T55" fmla="*/ 90 h 144"/>
              <a:gd name="T56" fmla="*/ 16 w 135"/>
              <a:gd name="T57" fmla="*/ 102 h 144"/>
              <a:gd name="T58" fmla="*/ 51 w 135"/>
              <a:gd name="T59" fmla="*/ 100 h 144"/>
              <a:gd name="T60" fmla="*/ 46 w 135"/>
              <a:gd name="T61" fmla="*/ 110 h 144"/>
              <a:gd name="T62" fmla="*/ 68 w 135"/>
              <a:gd name="T63" fmla="*/ 131 h 144"/>
              <a:gd name="T64" fmla="*/ 68 w 135"/>
              <a:gd name="T65" fmla="*/ 109 h 144"/>
              <a:gd name="T66" fmla="*/ 68 w 135"/>
              <a:gd name="T67" fmla="*/ 131 h 144"/>
              <a:gd name="T68" fmla="*/ 74 w 135"/>
              <a:gd name="T69" fmla="*/ 106 h 144"/>
              <a:gd name="T70" fmla="*/ 94 w 135"/>
              <a:gd name="T71" fmla="*/ 94 h 144"/>
              <a:gd name="T72" fmla="*/ 82 w 135"/>
              <a:gd name="T73" fmla="*/ 97 h 144"/>
              <a:gd name="T74" fmla="*/ 54 w 135"/>
              <a:gd name="T75" fmla="*/ 97 h 144"/>
              <a:gd name="T76" fmla="*/ 39 w 135"/>
              <a:gd name="T77" fmla="*/ 72 h 144"/>
              <a:gd name="T78" fmla="*/ 54 w 135"/>
              <a:gd name="T79" fmla="*/ 47 h 144"/>
              <a:gd name="T80" fmla="*/ 82 w 135"/>
              <a:gd name="T81" fmla="*/ 47 h 144"/>
              <a:gd name="T82" fmla="*/ 96 w 135"/>
              <a:gd name="T83" fmla="*/ 72 h 144"/>
              <a:gd name="T84" fmla="*/ 82 w 135"/>
              <a:gd name="T85" fmla="*/ 97 h 144"/>
              <a:gd name="T86" fmla="*/ 95 w 135"/>
              <a:gd name="T87" fmla="*/ 110 h 144"/>
              <a:gd name="T88" fmla="*/ 115 w 135"/>
              <a:gd name="T89" fmla="*/ 7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 h="144">
                <a:moveTo>
                  <a:pt x="68" y="58"/>
                </a:moveTo>
                <a:cubicBezTo>
                  <a:pt x="61" y="58"/>
                  <a:pt x="55" y="63"/>
                  <a:pt x="55" y="70"/>
                </a:cubicBezTo>
                <a:cubicBezTo>
                  <a:pt x="55" y="77"/>
                  <a:pt x="61" y="82"/>
                  <a:pt x="68" y="82"/>
                </a:cubicBezTo>
                <a:cubicBezTo>
                  <a:pt x="75" y="82"/>
                  <a:pt x="80" y="77"/>
                  <a:pt x="80" y="70"/>
                </a:cubicBezTo>
                <a:cubicBezTo>
                  <a:pt x="80" y="63"/>
                  <a:pt x="75" y="58"/>
                  <a:pt x="68" y="58"/>
                </a:cubicBezTo>
                <a:close/>
                <a:moveTo>
                  <a:pt x="119" y="72"/>
                </a:moveTo>
                <a:cubicBezTo>
                  <a:pt x="131" y="58"/>
                  <a:pt x="135" y="45"/>
                  <a:pt x="130" y="36"/>
                </a:cubicBezTo>
                <a:cubicBezTo>
                  <a:pt x="125" y="27"/>
                  <a:pt x="111" y="24"/>
                  <a:pt x="94" y="27"/>
                </a:cubicBezTo>
                <a:cubicBezTo>
                  <a:pt x="87" y="11"/>
                  <a:pt x="78" y="0"/>
                  <a:pt x="68" y="0"/>
                </a:cubicBezTo>
                <a:cubicBezTo>
                  <a:pt x="57" y="0"/>
                  <a:pt x="48" y="11"/>
                  <a:pt x="42" y="27"/>
                </a:cubicBezTo>
                <a:cubicBezTo>
                  <a:pt x="25" y="24"/>
                  <a:pt x="11" y="27"/>
                  <a:pt x="5" y="36"/>
                </a:cubicBezTo>
                <a:cubicBezTo>
                  <a:pt x="0" y="45"/>
                  <a:pt x="5" y="58"/>
                  <a:pt x="16" y="72"/>
                </a:cubicBezTo>
                <a:cubicBezTo>
                  <a:pt x="5" y="86"/>
                  <a:pt x="0" y="99"/>
                  <a:pt x="5" y="108"/>
                </a:cubicBezTo>
                <a:cubicBezTo>
                  <a:pt x="11" y="117"/>
                  <a:pt x="25" y="120"/>
                  <a:pt x="42" y="116"/>
                </a:cubicBezTo>
                <a:cubicBezTo>
                  <a:pt x="48" y="133"/>
                  <a:pt x="57" y="144"/>
                  <a:pt x="68" y="144"/>
                </a:cubicBezTo>
                <a:cubicBezTo>
                  <a:pt x="78" y="144"/>
                  <a:pt x="87" y="133"/>
                  <a:pt x="93" y="116"/>
                </a:cubicBezTo>
                <a:cubicBezTo>
                  <a:pt x="111" y="120"/>
                  <a:pt x="125" y="117"/>
                  <a:pt x="130" y="108"/>
                </a:cubicBezTo>
                <a:cubicBezTo>
                  <a:pt x="135" y="99"/>
                  <a:pt x="131" y="85"/>
                  <a:pt x="119" y="72"/>
                </a:cubicBezTo>
                <a:close/>
                <a:moveTo>
                  <a:pt x="119" y="42"/>
                </a:moveTo>
                <a:cubicBezTo>
                  <a:pt x="123" y="49"/>
                  <a:pt x="121" y="58"/>
                  <a:pt x="115" y="67"/>
                </a:cubicBezTo>
                <a:cubicBezTo>
                  <a:pt x="111" y="63"/>
                  <a:pt x="105" y="58"/>
                  <a:pt x="99" y="54"/>
                </a:cubicBezTo>
                <a:cubicBezTo>
                  <a:pt x="99" y="46"/>
                  <a:pt x="97" y="40"/>
                  <a:pt x="96" y="34"/>
                </a:cubicBezTo>
                <a:cubicBezTo>
                  <a:pt x="107" y="33"/>
                  <a:pt x="116" y="36"/>
                  <a:pt x="119" y="42"/>
                </a:cubicBezTo>
                <a:close/>
                <a:moveTo>
                  <a:pt x="100" y="60"/>
                </a:moveTo>
                <a:cubicBezTo>
                  <a:pt x="104" y="64"/>
                  <a:pt x="108" y="68"/>
                  <a:pt x="111" y="72"/>
                </a:cubicBezTo>
                <a:cubicBezTo>
                  <a:pt x="108" y="76"/>
                  <a:pt x="105" y="80"/>
                  <a:pt x="100" y="84"/>
                </a:cubicBezTo>
                <a:cubicBezTo>
                  <a:pt x="100" y="80"/>
                  <a:pt x="101" y="76"/>
                  <a:pt x="101" y="72"/>
                </a:cubicBezTo>
                <a:cubicBezTo>
                  <a:pt x="101" y="68"/>
                  <a:pt x="100" y="64"/>
                  <a:pt x="100" y="60"/>
                </a:cubicBezTo>
                <a:close/>
                <a:moveTo>
                  <a:pt x="94" y="50"/>
                </a:moveTo>
                <a:cubicBezTo>
                  <a:pt x="91" y="48"/>
                  <a:pt x="88" y="45"/>
                  <a:pt x="84" y="43"/>
                </a:cubicBezTo>
                <a:cubicBezTo>
                  <a:pt x="81" y="41"/>
                  <a:pt x="77" y="40"/>
                  <a:pt x="74" y="38"/>
                </a:cubicBezTo>
                <a:cubicBezTo>
                  <a:pt x="79" y="36"/>
                  <a:pt x="85" y="35"/>
                  <a:pt x="90" y="34"/>
                </a:cubicBezTo>
                <a:cubicBezTo>
                  <a:pt x="91" y="39"/>
                  <a:pt x="93" y="44"/>
                  <a:pt x="94" y="50"/>
                </a:cubicBezTo>
                <a:close/>
                <a:moveTo>
                  <a:pt x="68" y="12"/>
                </a:moveTo>
                <a:cubicBezTo>
                  <a:pt x="75" y="12"/>
                  <a:pt x="82" y="19"/>
                  <a:pt x="87" y="29"/>
                </a:cubicBezTo>
                <a:cubicBezTo>
                  <a:pt x="81" y="30"/>
                  <a:pt x="74" y="33"/>
                  <a:pt x="68" y="35"/>
                </a:cubicBezTo>
                <a:cubicBezTo>
                  <a:pt x="61" y="32"/>
                  <a:pt x="55" y="30"/>
                  <a:pt x="48" y="29"/>
                </a:cubicBezTo>
                <a:cubicBezTo>
                  <a:pt x="53" y="19"/>
                  <a:pt x="60" y="12"/>
                  <a:pt x="68" y="12"/>
                </a:cubicBezTo>
                <a:close/>
                <a:moveTo>
                  <a:pt x="46" y="34"/>
                </a:moveTo>
                <a:cubicBezTo>
                  <a:pt x="51" y="35"/>
                  <a:pt x="56" y="36"/>
                  <a:pt x="62" y="38"/>
                </a:cubicBezTo>
                <a:cubicBezTo>
                  <a:pt x="59" y="40"/>
                  <a:pt x="55" y="41"/>
                  <a:pt x="51" y="43"/>
                </a:cubicBezTo>
                <a:cubicBezTo>
                  <a:pt x="48" y="45"/>
                  <a:pt x="45" y="48"/>
                  <a:pt x="41" y="50"/>
                </a:cubicBezTo>
                <a:cubicBezTo>
                  <a:pt x="43" y="44"/>
                  <a:pt x="44" y="39"/>
                  <a:pt x="46" y="34"/>
                </a:cubicBezTo>
                <a:close/>
                <a:moveTo>
                  <a:pt x="16" y="42"/>
                </a:moveTo>
                <a:cubicBezTo>
                  <a:pt x="20" y="36"/>
                  <a:pt x="29" y="33"/>
                  <a:pt x="40" y="34"/>
                </a:cubicBezTo>
                <a:cubicBezTo>
                  <a:pt x="38" y="40"/>
                  <a:pt x="37" y="46"/>
                  <a:pt x="36" y="54"/>
                </a:cubicBezTo>
                <a:cubicBezTo>
                  <a:pt x="30" y="58"/>
                  <a:pt x="25" y="63"/>
                  <a:pt x="21" y="67"/>
                </a:cubicBezTo>
                <a:cubicBezTo>
                  <a:pt x="15" y="58"/>
                  <a:pt x="13" y="49"/>
                  <a:pt x="16" y="42"/>
                </a:cubicBezTo>
                <a:close/>
                <a:moveTo>
                  <a:pt x="36" y="84"/>
                </a:moveTo>
                <a:cubicBezTo>
                  <a:pt x="31" y="80"/>
                  <a:pt x="27" y="76"/>
                  <a:pt x="24" y="72"/>
                </a:cubicBezTo>
                <a:cubicBezTo>
                  <a:pt x="27" y="68"/>
                  <a:pt x="31" y="64"/>
                  <a:pt x="35" y="60"/>
                </a:cubicBezTo>
                <a:cubicBezTo>
                  <a:pt x="35" y="64"/>
                  <a:pt x="35" y="68"/>
                  <a:pt x="35" y="72"/>
                </a:cubicBezTo>
                <a:cubicBezTo>
                  <a:pt x="35" y="76"/>
                  <a:pt x="35" y="80"/>
                  <a:pt x="36" y="84"/>
                </a:cubicBezTo>
                <a:close/>
                <a:moveTo>
                  <a:pt x="16" y="102"/>
                </a:moveTo>
                <a:cubicBezTo>
                  <a:pt x="13" y="95"/>
                  <a:pt x="15" y="86"/>
                  <a:pt x="21" y="77"/>
                </a:cubicBezTo>
                <a:cubicBezTo>
                  <a:pt x="25" y="81"/>
                  <a:pt x="30" y="86"/>
                  <a:pt x="36" y="90"/>
                </a:cubicBezTo>
                <a:cubicBezTo>
                  <a:pt x="37" y="97"/>
                  <a:pt x="38" y="104"/>
                  <a:pt x="40" y="110"/>
                </a:cubicBezTo>
                <a:cubicBezTo>
                  <a:pt x="29" y="111"/>
                  <a:pt x="20" y="108"/>
                  <a:pt x="16" y="102"/>
                </a:cubicBezTo>
                <a:close/>
                <a:moveTo>
                  <a:pt x="42" y="94"/>
                </a:moveTo>
                <a:cubicBezTo>
                  <a:pt x="45" y="96"/>
                  <a:pt x="48" y="98"/>
                  <a:pt x="51" y="100"/>
                </a:cubicBezTo>
                <a:cubicBezTo>
                  <a:pt x="55" y="102"/>
                  <a:pt x="58" y="104"/>
                  <a:pt x="62" y="106"/>
                </a:cubicBezTo>
                <a:cubicBezTo>
                  <a:pt x="56" y="108"/>
                  <a:pt x="51" y="109"/>
                  <a:pt x="46" y="110"/>
                </a:cubicBezTo>
                <a:cubicBezTo>
                  <a:pt x="44" y="105"/>
                  <a:pt x="43" y="100"/>
                  <a:pt x="42" y="94"/>
                </a:cubicBezTo>
                <a:close/>
                <a:moveTo>
                  <a:pt x="68" y="131"/>
                </a:moveTo>
                <a:cubicBezTo>
                  <a:pt x="60" y="131"/>
                  <a:pt x="54" y="125"/>
                  <a:pt x="48" y="115"/>
                </a:cubicBezTo>
                <a:cubicBezTo>
                  <a:pt x="55" y="114"/>
                  <a:pt x="61" y="111"/>
                  <a:pt x="68" y="109"/>
                </a:cubicBezTo>
                <a:cubicBezTo>
                  <a:pt x="74" y="111"/>
                  <a:pt x="81" y="114"/>
                  <a:pt x="87" y="115"/>
                </a:cubicBezTo>
                <a:cubicBezTo>
                  <a:pt x="82" y="125"/>
                  <a:pt x="75" y="131"/>
                  <a:pt x="68" y="131"/>
                </a:cubicBezTo>
                <a:close/>
                <a:moveTo>
                  <a:pt x="90" y="110"/>
                </a:moveTo>
                <a:cubicBezTo>
                  <a:pt x="85" y="109"/>
                  <a:pt x="79" y="108"/>
                  <a:pt x="74" y="106"/>
                </a:cubicBezTo>
                <a:cubicBezTo>
                  <a:pt x="77" y="104"/>
                  <a:pt x="81" y="103"/>
                  <a:pt x="84" y="100"/>
                </a:cubicBezTo>
                <a:cubicBezTo>
                  <a:pt x="88" y="98"/>
                  <a:pt x="91" y="96"/>
                  <a:pt x="94" y="94"/>
                </a:cubicBezTo>
                <a:cubicBezTo>
                  <a:pt x="93" y="100"/>
                  <a:pt x="92" y="105"/>
                  <a:pt x="90" y="110"/>
                </a:cubicBezTo>
                <a:close/>
                <a:moveTo>
                  <a:pt x="82" y="97"/>
                </a:moveTo>
                <a:cubicBezTo>
                  <a:pt x="77" y="99"/>
                  <a:pt x="72" y="101"/>
                  <a:pt x="68" y="103"/>
                </a:cubicBezTo>
                <a:cubicBezTo>
                  <a:pt x="63" y="101"/>
                  <a:pt x="58" y="99"/>
                  <a:pt x="54" y="97"/>
                </a:cubicBezTo>
                <a:cubicBezTo>
                  <a:pt x="49" y="94"/>
                  <a:pt x="45" y="91"/>
                  <a:pt x="41" y="88"/>
                </a:cubicBezTo>
                <a:cubicBezTo>
                  <a:pt x="40" y="83"/>
                  <a:pt x="39" y="77"/>
                  <a:pt x="39" y="72"/>
                </a:cubicBezTo>
                <a:cubicBezTo>
                  <a:pt x="39" y="66"/>
                  <a:pt x="40" y="61"/>
                  <a:pt x="41" y="56"/>
                </a:cubicBezTo>
                <a:cubicBezTo>
                  <a:pt x="45" y="53"/>
                  <a:pt x="49" y="50"/>
                  <a:pt x="54" y="47"/>
                </a:cubicBezTo>
                <a:cubicBezTo>
                  <a:pt x="58" y="45"/>
                  <a:pt x="63" y="42"/>
                  <a:pt x="68" y="40"/>
                </a:cubicBezTo>
                <a:cubicBezTo>
                  <a:pt x="73" y="42"/>
                  <a:pt x="77" y="45"/>
                  <a:pt x="82" y="47"/>
                </a:cubicBezTo>
                <a:cubicBezTo>
                  <a:pt x="87" y="50"/>
                  <a:pt x="91" y="53"/>
                  <a:pt x="95" y="56"/>
                </a:cubicBezTo>
                <a:cubicBezTo>
                  <a:pt x="96" y="61"/>
                  <a:pt x="96" y="66"/>
                  <a:pt x="96" y="72"/>
                </a:cubicBezTo>
                <a:cubicBezTo>
                  <a:pt x="96" y="77"/>
                  <a:pt x="96" y="83"/>
                  <a:pt x="95" y="88"/>
                </a:cubicBezTo>
                <a:cubicBezTo>
                  <a:pt x="91" y="91"/>
                  <a:pt x="87" y="94"/>
                  <a:pt x="82" y="97"/>
                </a:cubicBezTo>
                <a:close/>
                <a:moveTo>
                  <a:pt x="119" y="102"/>
                </a:moveTo>
                <a:cubicBezTo>
                  <a:pt x="116" y="108"/>
                  <a:pt x="107" y="111"/>
                  <a:pt x="95" y="110"/>
                </a:cubicBezTo>
                <a:cubicBezTo>
                  <a:pt x="97" y="104"/>
                  <a:pt x="99" y="97"/>
                  <a:pt x="100" y="90"/>
                </a:cubicBezTo>
                <a:cubicBezTo>
                  <a:pt x="105" y="86"/>
                  <a:pt x="110" y="81"/>
                  <a:pt x="115" y="77"/>
                </a:cubicBezTo>
                <a:cubicBezTo>
                  <a:pt x="121" y="86"/>
                  <a:pt x="123" y="95"/>
                  <a:pt x="119" y="102"/>
                </a:cubicBezTo>
                <a:close/>
              </a:path>
            </a:pathLst>
          </a:custGeom>
          <a:solidFill>
            <a:schemeClr val="accent4">
              <a:lumMod val="50000"/>
            </a:schemeClr>
          </a:solidFill>
          <a:ln>
            <a:solidFill>
              <a:schemeClr val="accent4">
                <a:lumMod val="50000"/>
              </a:schemeClr>
            </a:solidFill>
          </a:ln>
        </p:spPr>
        <p:txBody>
          <a:bodyPr vert="horz" wrap="square" lIns="91440" tIns="45720" rIns="91440" bIns="45720" numCol="1" anchor="t" anchorCtr="0" compatLnSpc="1"/>
          <a:p>
            <a:endParaRPr lang="en-US"/>
          </a:p>
        </p:txBody>
      </p:sp>
      <p:cxnSp>
        <p:nvCxnSpPr>
          <p:cNvPr id="7" name="直接连接符 6"/>
          <p:cNvCxnSpPr/>
          <p:nvPr/>
        </p:nvCxnSpPr>
        <p:spPr>
          <a:xfrm flipH="1" flipV="1">
            <a:off x="342265" y="5997575"/>
            <a:ext cx="5254625" cy="21590"/>
          </a:xfrm>
          <a:prstGeom prst="line">
            <a:avLst/>
          </a:prstGeom>
          <a:ln w="508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877435" y="953770"/>
            <a:ext cx="7176135" cy="368300"/>
          </a:xfrm>
          <a:prstGeom prst="rect">
            <a:avLst/>
          </a:prstGeom>
          <a:noFill/>
        </p:spPr>
        <p:txBody>
          <a:bodyPr wrap="square" rtlCol="0">
            <a:spAutoFit/>
          </a:bodyPr>
          <a:p>
            <a:r>
              <a:rPr lang="zh-CN" altLang="en-US" b="1">
                <a:solidFill>
                  <a:schemeClr val="tx1"/>
                </a:solidFill>
              </a:rPr>
              <a:t> 美军新增激光炮 高效反制无人机/美国陆军的高能激光防空系统计划</a:t>
            </a:r>
            <a:endParaRPr lang="zh-CN" altLang="en-US" b="1">
              <a:solidFill>
                <a:schemeClr val="tx1"/>
              </a:solidFill>
            </a:endParaRPr>
          </a:p>
        </p:txBody>
      </p:sp>
      <p:sp>
        <p:nvSpPr>
          <p:cNvPr id="23" name="矩形 22"/>
          <p:cNvSpPr/>
          <p:nvPr/>
        </p:nvSpPr>
        <p:spPr>
          <a:xfrm>
            <a:off x="460375" y="2228215"/>
            <a:ext cx="1299845" cy="3392805"/>
          </a:xfrm>
          <a:prstGeom prst="rect">
            <a:avLst/>
          </a:prstGeom>
          <a:solidFill>
            <a:schemeClr val="accent4">
              <a:lumMod val="20000"/>
              <a:lumOff val="8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233680" y="2618105"/>
            <a:ext cx="1753235" cy="398780"/>
          </a:xfrm>
          <a:prstGeom prst="rect">
            <a:avLst/>
          </a:prstGeom>
          <a:noFill/>
        </p:spPr>
        <p:txBody>
          <a:bodyPr wrap="square" rtlCol="0">
            <a:spAutoFit/>
          </a:bodyPr>
          <a:p>
            <a:pPr algn="ctr"/>
            <a:r>
              <a:rPr lang="zh-CN" altLang="en-US" sz="2000" dirty="0">
                <a:solidFill>
                  <a:schemeClr val="accent4">
                    <a:lumMod val="50000"/>
                  </a:schemeClr>
                </a:solidFill>
                <a:latin typeface="+mj-ea"/>
                <a:ea typeface="+mj-ea"/>
              </a:rPr>
              <a:t>干扰阻断</a:t>
            </a:r>
            <a:endParaRPr lang="zh-CN" altLang="en-US" sz="2000" dirty="0">
              <a:solidFill>
                <a:schemeClr val="accent4">
                  <a:lumMod val="50000"/>
                </a:schemeClr>
              </a:solidFill>
              <a:latin typeface="+mj-ea"/>
              <a:ea typeface="+mj-ea"/>
            </a:endParaRPr>
          </a:p>
        </p:txBody>
      </p:sp>
      <p:sp>
        <p:nvSpPr>
          <p:cNvPr id="19" name="文本框 18"/>
          <p:cNvSpPr txBox="1"/>
          <p:nvPr/>
        </p:nvSpPr>
        <p:spPr>
          <a:xfrm>
            <a:off x="233680" y="3372485"/>
            <a:ext cx="1753235" cy="398780"/>
          </a:xfrm>
          <a:prstGeom prst="rect">
            <a:avLst/>
          </a:prstGeom>
          <a:noFill/>
        </p:spPr>
        <p:txBody>
          <a:bodyPr wrap="square" rtlCol="0">
            <a:spAutoFit/>
          </a:bodyPr>
          <a:p>
            <a:pPr algn="ctr"/>
            <a:r>
              <a:rPr lang="zh-CN" altLang="en-US" sz="2000" dirty="0">
                <a:solidFill>
                  <a:schemeClr val="accent4">
                    <a:lumMod val="50000"/>
                  </a:schemeClr>
                </a:solidFill>
                <a:latin typeface="+mj-ea"/>
                <a:ea typeface="+mj-ea"/>
              </a:rPr>
              <a:t>诱骗控制</a:t>
            </a:r>
            <a:endParaRPr lang="zh-CN" altLang="en-US" sz="2000" dirty="0">
              <a:solidFill>
                <a:schemeClr val="accent4">
                  <a:lumMod val="50000"/>
                </a:schemeClr>
              </a:solidFill>
              <a:latin typeface="+mj-ea"/>
              <a:ea typeface="+mj-ea"/>
            </a:endParaRPr>
          </a:p>
        </p:txBody>
      </p:sp>
      <p:sp>
        <p:nvSpPr>
          <p:cNvPr id="21" name="文本框 20"/>
          <p:cNvSpPr txBox="1"/>
          <p:nvPr/>
        </p:nvSpPr>
        <p:spPr>
          <a:xfrm>
            <a:off x="233680" y="4126865"/>
            <a:ext cx="1753235" cy="398780"/>
          </a:xfrm>
          <a:prstGeom prst="rect">
            <a:avLst/>
          </a:prstGeom>
          <a:noFill/>
        </p:spPr>
        <p:txBody>
          <a:bodyPr wrap="square" rtlCol="0">
            <a:spAutoFit/>
          </a:bodyPr>
          <a:p>
            <a:pPr algn="ctr"/>
            <a:r>
              <a:rPr lang="zh-CN" altLang="en-US" sz="2000" dirty="0">
                <a:solidFill>
                  <a:schemeClr val="accent4">
                    <a:lumMod val="50000"/>
                  </a:schemeClr>
                </a:solidFill>
                <a:latin typeface="+mj-ea"/>
                <a:ea typeface="+mj-ea"/>
              </a:rPr>
              <a:t>拦截捕获</a:t>
            </a:r>
            <a:endParaRPr lang="zh-CN" altLang="en-US" sz="2000" dirty="0">
              <a:solidFill>
                <a:schemeClr val="accent4">
                  <a:lumMod val="50000"/>
                </a:schemeClr>
              </a:solidFill>
              <a:latin typeface="+mj-ea"/>
              <a:ea typeface="+mj-ea"/>
            </a:endParaRPr>
          </a:p>
        </p:txBody>
      </p:sp>
      <p:sp>
        <p:nvSpPr>
          <p:cNvPr id="22" name="文本框 21"/>
          <p:cNvSpPr txBox="1"/>
          <p:nvPr/>
        </p:nvSpPr>
        <p:spPr>
          <a:xfrm>
            <a:off x="233680" y="4868545"/>
            <a:ext cx="1753235" cy="460375"/>
          </a:xfrm>
          <a:prstGeom prst="rect">
            <a:avLst/>
          </a:prstGeom>
          <a:noFill/>
        </p:spPr>
        <p:txBody>
          <a:bodyPr wrap="square" rtlCol="0">
            <a:spAutoFit/>
          </a:bodyPr>
          <a:p>
            <a:pPr algn="ctr"/>
            <a:r>
              <a:rPr lang="zh-CN" altLang="en-US" sz="2400" b="1" dirty="0">
                <a:solidFill>
                  <a:schemeClr val="accent4">
                    <a:lumMod val="50000"/>
                  </a:schemeClr>
                </a:solidFill>
                <a:latin typeface="+mj-ea"/>
                <a:ea typeface="+mj-ea"/>
              </a:rPr>
              <a:t>直接摧毁</a:t>
            </a:r>
            <a:endParaRPr lang="zh-CN" altLang="en-US" sz="2400" b="1" dirty="0">
              <a:solidFill>
                <a:schemeClr val="accent4">
                  <a:lumMod val="50000"/>
                </a:schemeClr>
              </a:solidFill>
              <a:latin typeface="+mj-ea"/>
              <a:ea typeface="+mj-ea"/>
            </a:endParaRPr>
          </a:p>
        </p:txBody>
      </p:sp>
      <p:sp>
        <p:nvSpPr>
          <p:cNvPr id="10" name="矩形 9"/>
          <p:cNvSpPr/>
          <p:nvPr/>
        </p:nvSpPr>
        <p:spPr>
          <a:xfrm flipH="1">
            <a:off x="1910080" y="2228215"/>
            <a:ext cx="3686810" cy="3893820"/>
          </a:xfrm>
          <a:prstGeom prst="rect">
            <a:avLst/>
          </a:prstGeom>
        </p:spPr>
        <p:txBody>
          <a:bodyPr wrap="square">
            <a:spAutoFit/>
          </a:bodyPr>
          <a:p>
            <a:pPr algn="just">
              <a:lnSpc>
                <a:spcPct val="120000"/>
              </a:lnSpc>
            </a:pPr>
            <a:r>
              <a:rPr lang="zh-CN" i="0" dirty="0">
                <a:effectLst/>
                <a:latin typeface="+mn-ea"/>
              </a:rPr>
              <a:t>美国国陆军成功试验了一款具备50千瓦功率的</a:t>
            </a:r>
            <a:r>
              <a:rPr lang="zh-CN" sz="2000" b="1" i="0" dirty="0">
                <a:solidFill>
                  <a:srgbClr val="FF0000"/>
                </a:solidFill>
                <a:effectLst/>
                <a:latin typeface="+mn-ea"/>
              </a:rPr>
              <a:t>激光炮</a:t>
            </a:r>
            <a:r>
              <a:rPr lang="zh-CN" i="0" dirty="0">
                <a:effectLst/>
                <a:latin typeface="+mn-ea"/>
              </a:rPr>
              <a:t>，名为"</a:t>
            </a:r>
            <a:r>
              <a:rPr lang="zh-CN" sz="2000" b="1" i="0" dirty="0">
                <a:solidFill>
                  <a:srgbClr val="FF0000"/>
                </a:solidFill>
                <a:effectLst/>
                <a:latin typeface="+mn-ea"/>
              </a:rPr>
              <a:t>定向能机动短程防空系统</a:t>
            </a:r>
            <a:r>
              <a:rPr lang="zh-CN" i="0" dirty="0">
                <a:effectLst/>
                <a:latin typeface="+mn-ea"/>
              </a:rPr>
              <a:t>"，成功击落了多架无人机。</a:t>
            </a:r>
            <a:endParaRPr lang="zh-CN" i="0" dirty="0">
              <a:effectLst/>
              <a:latin typeface="+mn-ea"/>
            </a:endParaRPr>
          </a:p>
          <a:p>
            <a:pPr algn="just">
              <a:lnSpc>
                <a:spcPct val="120000"/>
              </a:lnSpc>
            </a:pPr>
            <a:r>
              <a:rPr lang="zh-CN" sz="2000" b="1" i="0" dirty="0">
                <a:solidFill>
                  <a:srgbClr val="FF0000"/>
                </a:solidFill>
                <a:effectLst/>
                <a:latin typeface="+mn-ea"/>
              </a:rPr>
              <a:t>高能固态激光波速</a:t>
            </a:r>
            <a:r>
              <a:rPr lang="zh-CN" i="0" dirty="0">
                <a:effectLst/>
                <a:latin typeface="+mn-ea"/>
              </a:rPr>
              <a:t>：光束质量高，能在距离较远的目标紧密聚集</a:t>
            </a:r>
            <a:endParaRPr lang="zh-CN" i="0" dirty="0">
              <a:effectLst/>
              <a:latin typeface="+mn-ea"/>
            </a:endParaRPr>
          </a:p>
          <a:p>
            <a:pPr algn="just">
              <a:lnSpc>
                <a:spcPct val="120000"/>
              </a:lnSpc>
            </a:pPr>
            <a:r>
              <a:rPr lang="zh-CN" sz="2000" b="1" i="0" dirty="0">
                <a:solidFill>
                  <a:srgbClr val="FF0000"/>
                </a:solidFill>
                <a:effectLst/>
                <a:latin typeface="+mn-ea"/>
              </a:rPr>
              <a:t>有源相控阵雷达</a:t>
            </a:r>
            <a:r>
              <a:rPr lang="zh-CN" dirty="0">
                <a:effectLst/>
                <a:latin typeface="+mn-ea"/>
                <a:sym typeface="+mn-ea"/>
              </a:rPr>
              <a:t>：四个阵面，</a:t>
            </a:r>
            <a:r>
              <a:rPr lang="en-US" altLang="zh-CN" dirty="0">
                <a:effectLst/>
                <a:latin typeface="+mn-ea"/>
                <a:sym typeface="+mn-ea"/>
              </a:rPr>
              <a:t>360</a:t>
            </a:r>
            <a:r>
              <a:rPr lang="zh-CN" altLang="en-US" dirty="0">
                <a:effectLst/>
                <a:latin typeface="+mn-ea"/>
                <a:sym typeface="+mn-ea"/>
              </a:rPr>
              <a:t>°无死角探测</a:t>
            </a:r>
            <a:endParaRPr lang="zh-CN" altLang="en-US" dirty="0">
              <a:effectLst/>
              <a:latin typeface="+mn-ea"/>
              <a:sym typeface="+mn-ea"/>
            </a:endParaRPr>
          </a:p>
          <a:p>
            <a:pPr algn="just">
              <a:lnSpc>
                <a:spcPct val="120000"/>
              </a:lnSpc>
            </a:pPr>
            <a:r>
              <a:rPr lang="zh-CN" altLang="en-US" sz="2000" b="1" dirty="0">
                <a:solidFill>
                  <a:srgbClr val="FF0000"/>
                </a:solidFill>
                <a:effectLst/>
                <a:latin typeface="+mn-ea"/>
                <a:sym typeface="+mn-ea"/>
              </a:rPr>
              <a:t>可以安装在小型运兵车</a:t>
            </a:r>
            <a:r>
              <a:rPr lang="zh-CN" altLang="en-US" dirty="0">
                <a:effectLst/>
                <a:latin typeface="+mn-ea"/>
                <a:sym typeface="+mn-ea"/>
              </a:rPr>
              <a:t>：</a:t>
            </a:r>
            <a:r>
              <a:rPr lang="en-US" altLang="zh-CN" dirty="0">
                <a:effectLst/>
                <a:latin typeface="+mn-ea"/>
                <a:sym typeface="+mn-ea"/>
              </a:rPr>
              <a:t>20KW</a:t>
            </a:r>
            <a:r>
              <a:rPr lang="zh-CN" altLang="en-US" dirty="0">
                <a:effectLst/>
                <a:latin typeface="+mn-ea"/>
                <a:sym typeface="+mn-ea"/>
              </a:rPr>
              <a:t>激光炮，</a:t>
            </a:r>
            <a:endParaRPr lang="zh-CN" i="0" dirty="0">
              <a:effectLst/>
              <a:latin typeface="+mn-ea"/>
            </a:endParaRPr>
          </a:p>
          <a:p>
            <a:pPr algn="just">
              <a:lnSpc>
                <a:spcPct val="120000"/>
              </a:lnSpc>
            </a:pPr>
            <a:endParaRPr lang="zh-CN" sz="1600" i="0" dirty="0">
              <a:solidFill>
                <a:schemeClr val="tx1"/>
              </a:solidFill>
              <a:effectLst/>
              <a:latin typeface="+mn-ea"/>
            </a:endParaRPr>
          </a:p>
        </p:txBody>
      </p:sp>
      <p:pic>
        <p:nvPicPr>
          <p:cNvPr id="11" name="图片 10"/>
          <p:cNvPicPr>
            <a:picLocks noChangeAspect="1"/>
          </p:cNvPicPr>
          <p:nvPr/>
        </p:nvPicPr>
        <p:blipFill>
          <a:blip r:embed="rId1"/>
          <a:stretch>
            <a:fillRect/>
          </a:stretch>
        </p:blipFill>
        <p:spPr>
          <a:xfrm>
            <a:off x="7014845" y="1678305"/>
            <a:ext cx="4469765" cy="2092960"/>
          </a:xfrm>
          <a:prstGeom prst="rect">
            <a:avLst/>
          </a:prstGeom>
        </p:spPr>
      </p:pic>
      <p:pic>
        <p:nvPicPr>
          <p:cNvPr id="12" name="图片 11"/>
          <p:cNvPicPr>
            <a:picLocks noChangeAspect="1"/>
          </p:cNvPicPr>
          <p:nvPr/>
        </p:nvPicPr>
        <p:blipFill>
          <a:blip r:embed="rId2"/>
          <a:stretch>
            <a:fillRect/>
          </a:stretch>
        </p:blipFill>
        <p:spPr>
          <a:xfrm>
            <a:off x="5596890" y="3372485"/>
            <a:ext cx="4057015" cy="2390140"/>
          </a:xfrm>
          <a:prstGeom prst="rect">
            <a:avLst/>
          </a:prstGeom>
        </p:spPr>
      </p:pic>
      <p:pic>
        <p:nvPicPr>
          <p:cNvPr id="13" name="图片 12"/>
          <p:cNvPicPr>
            <a:picLocks noChangeAspect="1"/>
          </p:cNvPicPr>
          <p:nvPr/>
        </p:nvPicPr>
        <p:blipFill>
          <a:blip r:embed="rId3"/>
          <a:stretch>
            <a:fillRect/>
          </a:stretch>
        </p:blipFill>
        <p:spPr>
          <a:xfrm>
            <a:off x="8329930" y="4105275"/>
            <a:ext cx="3519805" cy="19869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4433" y="3321279"/>
            <a:ext cx="4983480" cy="922020"/>
          </a:xfrm>
          <a:prstGeom prst="rect">
            <a:avLst/>
          </a:prstGeom>
        </p:spPr>
        <p:txBody>
          <a:bodyPr wrap="none">
            <a:spAutoFit/>
          </a:bodyPr>
          <a:lstStyle/>
          <a:p>
            <a:r>
              <a:rPr lang="zh-CN" altLang="en-US" sz="5400" dirty="0">
                <a:solidFill>
                  <a:schemeClr val="accent4">
                    <a:lumMod val="50000"/>
                  </a:schemeClr>
                </a:solidFill>
                <a:latin typeface="+mj-ea"/>
                <a:ea typeface="+mj-ea"/>
              </a:rPr>
              <a:t>未来无人机发展</a:t>
            </a:r>
            <a:endParaRPr lang="zh-CN" altLang="en-US" sz="5400" dirty="0">
              <a:solidFill>
                <a:schemeClr val="accent4">
                  <a:lumMod val="50000"/>
                </a:schemeClr>
              </a:solidFill>
              <a:latin typeface="+mj-ea"/>
              <a:ea typeface="+mj-ea"/>
            </a:endParaRPr>
          </a:p>
        </p:txBody>
      </p:sp>
      <p:sp>
        <p:nvSpPr>
          <p:cNvPr id="4" name="文本框 3"/>
          <p:cNvSpPr txBox="1"/>
          <p:nvPr/>
        </p:nvSpPr>
        <p:spPr>
          <a:xfrm>
            <a:off x="4984433" y="2551837"/>
            <a:ext cx="2618025" cy="523220"/>
          </a:xfrm>
          <a:prstGeom prst="rect">
            <a:avLst/>
          </a:prstGeom>
          <a:noFill/>
        </p:spPr>
        <p:txBody>
          <a:bodyPr wrap="square" rtlCol="0">
            <a:spAutoFit/>
          </a:bodyPr>
          <a:lstStyle/>
          <a:p>
            <a:r>
              <a:rPr lang="zh-CN" altLang="en-US" sz="2800" dirty="0">
                <a:solidFill>
                  <a:schemeClr val="accent4">
                    <a:lumMod val="50000"/>
                  </a:schemeClr>
                </a:solidFill>
                <a:latin typeface="+mj-ea"/>
                <a:ea typeface="+mj-ea"/>
              </a:rPr>
              <a:t>第三部分</a:t>
            </a:r>
            <a:r>
              <a:rPr lang="zh-CN" altLang="en-US" sz="2800" spc="-150" dirty="0">
                <a:solidFill>
                  <a:schemeClr val="accent4">
                    <a:lumMod val="50000"/>
                  </a:schemeClr>
                </a:solidFill>
                <a:latin typeface="+mj-ea"/>
                <a:ea typeface="+mj-ea"/>
                <a:sym typeface="Wingdings 3" panose="05040102010807070707" pitchFamily="18" charset="2"/>
              </a:rPr>
              <a:t></a:t>
            </a:r>
            <a:endParaRPr lang="zh-CN" altLang="en-US" sz="2800" dirty="0">
              <a:solidFill>
                <a:schemeClr val="accent4">
                  <a:lumMod val="50000"/>
                </a:schemeClr>
              </a:solidFill>
              <a:latin typeface="+mj-ea"/>
              <a:ea typeface="+mj-ea"/>
            </a:endParaRPr>
          </a:p>
        </p:txBody>
      </p:sp>
      <p:sp>
        <p:nvSpPr>
          <p:cNvPr id="9" name="PA-文本框 8"/>
          <p:cNvSpPr txBox="1"/>
          <p:nvPr>
            <p:custDataLst>
              <p:tags r:id="rId1"/>
            </p:custDataLst>
          </p:nvPr>
        </p:nvSpPr>
        <p:spPr>
          <a:xfrm>
            <a:off x="2979688" y="2141108"/>
            <a:ext cx="2204674" cy="2620091"/>
          </a:xfrm>
          <a:custGeom>
            <a:avLst/>
            <a:gdLst/>
            <a:ahLst/>
            <a:cxnLst/>
            <a:rect l="l" t="t" r="r" b="b"/>
            <a:pathLst>
              <a:path w="2204674" h="2620091">
                <a:moveTo>
                  <a:pt x="54894" y="1761069"/>
                </a:moveTo>
                <a:lnTo>
                  <a:pt x="603837" y="1761069"/>
                </a:lnTo>
                <a:lnTo>
                  <a:pt x="599386" y="1778873"/>
                </a:lnTo>
                <a:cubicBezTo>
                  <a:pt x="584550" y="1840196"/>
                  <a:pt x="596914" y="1893112"/>
                  <a:pt x="636477" y="1937621"/>
                </a:cubicBezTo>
                <a:cubicBezTo>
                  <a:pt x="658237" y="1962348"/>
                  <a:pt x="683953" y="1979657"/>
                  <a:pt x="713626" y="1989548"/>
                </a:cubicBezTo>
                <a:lnTo>
                  <a:pt x="267053" y="2317430"/>
                </a:lnTo>
                <a:cubicBezTo>
                  <a:pt x="173090" y="2264020"/>
                  <a:pt x="106821" y="2193794"/>
                  <a:pt x="68247" y="2106755"/>
                </a:cubicBezTo>
                <a:cubicBezTo>
                  <a:pt x="26705" y="2006857"/>
                  <a:pt x="21265" y="1895090"/>
                  <a:pt x="51927" y="1771454"/>
                </a:cubicBezTo>
                <a:close/>
                <a:moveTo>
                  <a:pt x="2016253" y="1139428"/>
                </a:moveTo>
                <a:cubicBezTo>
                  <a:pt x="1959875" y="1185915"/>
                  <a:pt x="1909432" y="1233886"/>
                  <a:pt x="1864923" y="1283340"/>
                </a:cubicBezTo>
                <a:cubicBezTo>
                  <a:pt x="1838217" y="1313013"/>
                  <a:pt x="1817447" y="1338482"/>
                  <a:pt x="1802610" y="1359747"/>
                </a:cubicBezTo>
                <a:cubicBezTo>
                  <a:pt x="1787774" y="1381012"/>
                  <a:pt x="1773927" y="1403514"/>
                  <a:pt x="1761069" y="1427252"/>
                </a:cubicBezTo>
                <a:cubicBezTo>
                  <a:pt x="1748211" y="1450990"/>
                  <a:pt x="1738072" y="1475470"/>
                  <a:pt x="1730654" y="1500692"/>
                </a:cubicBezTo>
                <a:cubicBezTo>
                  <a:pt x="1723236" y="1525914"/>
                  <a:pt x="1720022" y="1550888"/>
                  <a:pt x="1721011" y="1575615"/>
                </a:cubicBezTo>
                <a:lnTo>
                  <a:pt x="1721011" y="1591935"/>
                </a:lnTo>
                <a:cubicBezTo>
                  <a:pt x="1722989" y="1618640"/>
                  <a:pt x="1722742" y="1647077"/>
                  <a:pt x="1720269" y="1677244"/>
                </a:cubicBezTo>
                <a:cubicBezTo>
                  <a:pt x="1717796" y="1707411"/>
                  <a:pt x="1712604" y="1739309"/>
                  <a:pt x="1704691" y="1772938"/>
                </a:cubicBezTo>
                <a:cubicBezTo>
                  <a:pt x="1676007" y="1885694"/>
                  <a:pt x="1627542" y="1982872"/>
                  <a:pt x="1559295" y="2064471"/>
                </a:cubicBezTo>
                <a:cubicBezTo>
                  <a:pt x="1491048" y="2146071"/>
                  <a:pt x="1410932" y="2213082"/>
                  <a:pt x="1318947" y="2265503"/>
                </a:cubicBezTo>
                <a:cubicBezTo>
                  <a:pt x="1226962" y="2317925"/>
                  <a:pt x="1127311" y="2356746"/>
                  <a:pt x="1019995" y="2381968"/>
                </a:cubicBezTo>
                <a:cubicBezTo>
                  <a:pt x="912680" y="2407190"/>
                  <a:pt x="805611" y="2419801"/>
                  <a:pt x="698789" y="2419801"/>
                </a:cubicBezTo>
                <a:cubicBezTo>
                  <a:pt x="684942" y="2419801"/>
                  <a:pt x="671342" y="2419306"/>
                  <a:pt x="657990" y="2418317"/>
                </a:cubicBezTo>
                <a:cubicBezTo>
                  <a:pt x="644637" y="2417328"/>
                  <a:pt x="631037" y="2416833"/>
                  <a:pt x="617190" y="2416833"/>
                </a:cubicBezTo>
                <a:cubicBezTo>
                  <a:pt x="614223" y="2415844"/>
                  <a:pt x="610761" y="2415350"/>
                  <a:pt x="606804" y="2415350"/>
                </a:cubicBezTo>
                <a:cubicBezTo>
                  <a:pt x="581088" y="2415350"/>
                  <a:pt x="552405" y="2418070"/>
                  <a:pt x="520754" y="2423510"/>
                </a:cubicBezTo>
                <a:cubicBezTo>
                  <a:pt x="489103" y="2428950"/>
                  <a:pt x="456710" y="2436615"/>
                  <a:pt x="423576" y="2446506"/>
                </a:cubicBezTo>
                <a:cubicBezTo>
                  <a:pt x="390442" y="2456397"/>
                  <a:pt x="356813" y="2467524"/>
                  <a:pt x="322689" y="2479888"/>
                </a:cubicBezTo>
                <a:cubicBezTo>
                  <a:pt x="288566" y="2492251"/>
                  <a:pt x="256173" y="2504862"/>
                  <a:pt x="225511" y="2517720"/>
                </a:cubicBezTo>
                <a:cubicBezTo>
                  <a:pt x="151330" y="2547393"/>
                  <a:pt x="76159" y="2581516"/>
                  <a:pt x="0" y="2620091"/>
                </a:cubicBezTo>
                <a:lnTo>
                  <a:pt x="835284" y="2005868"/>
                </a:lnTo>
                <a:cubicBezTo>
                  <a:pt x="871880" y="2002901"/>
                  <a:pt x="907240" y="1995977"/>
                  <a:pt x="941363" y="1985097"/>
                </a:cubicBezTo>
                <a:cubicBezTo>
                  <a:pt x="975486" y="1974217"/>
                  <a:pt x="1006890" y="1958639"/>
                  <a:pt x="1035573" y="1938363"/>
                </a:cubicBezTo>
                <a:cubicBezTo>
                  <a:pt x="1064257" y="1918087"/>
                  <a:pt x="1089232" y="1893854"/>
                  <a:pt x="1110497" y="1865665"/>
                </a:cubicBezTo>
                <a:cubicBezTo>
                  <a:pt x="1131762" y="1837476"/>
                  <a:pt x="1147835" y="1805083"/>
                  <a:pt x="1158715" y="1768487"/>
                </a:cubicBezTo>
                <a:close/>
                <a:moveTo>
                  <a:pt x="1244765" y="179519"/>
                </a:moveTo>
                <a:cubicBezTo>
                  <a:pt x="1281362" y="179519"/>
                  <a:pt x="1319194" y="180755"/>
                  <a:pt x="1358263" y="183228"/>
                </a:cubicBezTo>
                <a:cubicBezTo>
                  <a:pt x="1397332" y="185701"/>
                  <a:pt x="1436154" y="190399"/>
                  <a:pt x="1474728" y="197322"/>
                </a:cubicBezTo>
                <a:cubicBezTo>
                  <a:pt x="1513302" y="204246"/>
                  <a:pt x="1551135" y="213642"/>
                  <a:pt x="1588226" y="225511"/>
                </a:cubicBezTo>
                <a:cubicBezTo>
                  <a:pt x="1625317" y="237380"/>
                  <a:pt x="1660182" y="252217"/>
                  <a:pt x="1692822" y="270020"/>
                </a:cubicBezTo>
                <a:lnTo>
                  <a:pt x="1244765" y="600870"/>
                </a:lnTo>
                <a:cubicBezTo>
                  <a:pt x="1222016" y="594935"/>
                  <a:pt x="1196795" y="591968"/>
                  <a:pt x="1169100" y="591968"/>
                </a:cubicBezTo>
                <a:cubicBezTo>
                  <a:pt x="1140417" y="591968"/>
                  <a:pt x="1110497" y="596172"/>
                  <a:pt x="1079341" y="604579"/>
                </a:cubicBezTo>
                <a:cubicBezTo>
                  <a:pt x="1048184" y="612986"/>
                  <a:pt x="1019006" y="625350"/>
                  <a:pt x="991806" y="641670"/>
                </a:cubicBezTo>
                <a:cubicBezTo>
                  <a:pt x="964607" y="657990"/>
                  <a:pt x="940621" y="678019"/>
                  <a:pt x="919850" y="701757"/>
                </a:cubicBezTo>
                <a:cubicBezTo>
                  <a:pt x="899080" y="725495"/>
                  <a:pt x="885232" y="752200"/>
                  <a:pt x="878309" y="781873"/>
                </a:cubicBezTo>
                <a:lnTo>
                  <a:pt x="875342" y="792258"/>
                </a:lnTo>
                <a:lnTo>
                  <a:pt x="329365" y="792258"/>
                </a:lnTo>
                <a:lnTo>
                  <a:pt x="333816" y="774455"/>
                </a:lnTo>
                <a:cubicBezTo>
                  <a:pt x="357554" y="676535"/>
                  <a:pt x="400827" y="590485"/>
                  <a:pt x="463634" y="516303"/>
                </a:cubicBezTo>
                <a:cubicBezTo>
                  <a:pt x="526441" y="442121"/>
                  <a:pt x="600128" y="380056"/>
                  <a:pt x="684695" y="330107"/>
                </a:cubicBezTo>
                <a:cubicBezTo>
                  <a:pt x="769262" y="280159"/>
                  <a:pt x="860258" y="242573"/>
                  <a:pt x="957683" y="217351"/>
                </a:cubicBezTo>
                <a:cubicBezTo>
                  <a:pt x="1055108" y="192130"/>
                  <a:pt x="1150802" y="179519"/>
                  <a:pt x="1244765" y="179519"/>
                </a:cubicBezTo>
                <a:close/>
                <a:moveTo>
                  <a:pt x="2204674" y="0"/>
                </a:moveTo>
                <a:cubicBezTo>
                  <a:pt x="2201707" y="1978"/>
                  <a:pt x="2192063" y="10632"/>
                  <a:pt x="2175744" y="25963"/>
                </a:cubicBezTo>
                <a:cubicBezTo>
                  <a:pt x="2159424" y="41294"/>
                  <a:pt x="2139889" y="62065"/>
                  <a:pt x="2117140" y="88276"/>
                </a:cubicBezTo>
                <a:cubicBezTo>
                  <a:pt x="2094391" y="114486"/>
                  <a:pt x="2070406" y="145148"/>
                  <a:pt x="2045184" y="180261"/>
                </a:cubicBezTo>
                <a:cubicBezTo>
                  <a:pt x="2019962" y="215373"/>
                  <a:pt x="1997460" y="253206"/>
                  <a:pt x="1977679" y="293758"/>
                </a:cubicBezTo>
                <a:cubicBezTo>
                  <a:pt x="1957897" y="334311"/>
                  <a:pt x="1942319" y="377089"/>
                  <a:pt x="1930944" y="422092"/>
                </a:cubicBezTo>
                <a:cubicBezTo>
                  <a:pt x="1919570" y="467096"/>
                  <a:pt x="1916355" y="512841"/>
                  <a:pt x="1921301" y="559328"/>
                </a:cubicBezTo>
                <a:cubicBezTo>
                  <a:pt x="1922290" y="565263"/>
                  <a:pt x="1923032" y="571197"/>
                  <a:pt x="1923526" y="577132"/>
                </a:cubicBezTo>
                <a:cubicBezTo>
                  <a:pt x="1924021" y="583066"/>
                  <a:pt x="1924268" y="589001"/>
                  <a:pt x="1924268" y="594935"/>
                </a:cubicBezTo>
                <a:cubicBezTo>
                  <a:pt x="1931192" y="659226"/>
                  <a:pt x="1925257" y="730935"/>
                  <a:pt x="1906464" y="810062"/>
                </a:cubicBezTo>
                <a:cubicBezTo>
                  <a:pt x="1893606" y="862483"/>
                  <a:pt x="1872836" y="911938"/>
                  <a:pt x="1844152" y="958425"/>
                </a:cubicBezTo>
                <a:cubicBezTo>
                  <a:pt x="1815468" y="1004912"/>
                  <a:pt x="1781345" y="1047443"/>
                  <a:pt x="1741781" y="1086017"/>
                </a:cubicBezTo>
                <a:cubicBezTo>
                  <a:pt x="1702218" y="1124592"/>
                  <a:pt x="1658945" y="1159209"/>
                  <a:pt x="1611964" y="1189871"/>
                </a:cubicBezTo>
                <a:cubicBezTo>
                  <a:pt x="1564982" y="1220533"/>
                  <a:pt x="1517753" y="1246249"/>
                  <a:pt x="1470277" y="1267020"/>
                </a:cubicBezTo>
                <a:cubicBezTo>
                  <a:pt x="1519732" y="1289769"/>
                  <a:pt x="1560779" y="1315485"/>
                  <a:pt x="1593419" y="1344169"/>
                </a:cubicBezTo>
                <a:lnTo>
                  <a:pt x="885727" y="1863439"/>
                </a:lnTo>
                <a:cubicBezTo>
                  <a:pt x="949028" y="1809040"/>
                  <a:pt x="1000956" y="1758596"/>
                  <a:pt x="1041508" y="1712109"/>
                </a:cubicBezTo>
                <a:cubicBezTo>
                  <a:pt x="1066235" y="1684415"/>
                  <a:pt x="1084039" y="1661666"/>
                  <a:pt x="1094919" y="1643862"/>
                </a:cubicBezTo>
                <a:cubicBezTo>
                  <a:pt x="1105799" y="1626059"/>
                  <a:pt x="1113464" y="1608749"/>
                  <a:pt x="1117915" y="1591935"/>
                </a:cubicBezTo>
                <a:cubicBezTo>
                  <a:pt x="1122366" y="1575121"/>
                  <a:pt x="1122119" y="1559295"/>
                  <a:pt x="1117173" y="1544459"/>
                </a:cubicBezTo>
                <a:cubicBezTo>
                  <a:pt x="1112228" y="1529623"/>
                  <a:pt x="1100359" y="1518248"/>
                  <a:pt x="1081566" y="1510335"/>
                </a:cubicBezTo>
                <a:cubicBezTo>
                  <a:pt x="1058817" y="1500444"/>
                  <a:pt x="1048432" y="1493026"/>
                  <a:pt x="1050410" y="1488081"/>
                </a:cubicBezTo>
                <a:cubicBezTo>
                  <a:pt x="1017770" y="1478190"/>
                  <a:pt x="978701" y="1473245"/>
                  <a:pt x="933203" y="1473245"/>
                </a:cubicBezTo>
                <a:lnTo>
                  <a:pt x="663182" y="1473245"/>
                </a:lnTo>
                <a:lnTo>
                  <a:pt x="761102" y="1075632"/>
                </a:lnTo>
                <a:lnTo>
                  <a:pt x="1016286" y="1075632"/>
                </a:lnTo>
                <a:cubicBezTo>
                  <a:pt x="1107282" y="1075632"/>
                  <a:pt x="1181711" y="1054366"/>
                  <a:pt x="1239573" y="1011836"/>
                </a:cubicBezTo>
                <a:cubicBezTo>
                  <a:pt x="1297434" y="969305"/>
                  <a:pt x="1337740" y="903531"/>
                  <a:pt x="1360489" y="814513"/>
                </a:cubicBezTo>
                <a:cubicBezTo>
                  <a:pt x="1376314" y="749233"/>
                  <a:pt x="1368401" y="695822"/>
                  <a:pt x="1336750" y="654281"/>
                </a:cubicBezTo>
                <a:cubicBezTo>
                  <a:pt x="1334772" y="652302"/>
                  <a:pt x="1333041" y="650324"/>
                  <a:pt x="1331558" y="648346"/>
                </a:cubicBezTo>
                <a:cubicBezTo>
                  <a:pt x="1330074" y="646368"/>
                  <a:pt x="1328838" y="644884"/>
                  <a:pt x="1327849" y="643895"/>
                </a:cubicBezTo>
                <a:lnTo>
                  <a:pt x="1769970" y="320464"/>
                </a:lnTo>
                <a:close/>
              </a:path>
            </a:pathLst>
          </a:custGeom>
          <a:solidFill>
            <a:schemeClr val="accent4">
              <a:lumMod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87104" y="2769215"/>
            <a:ext cx="1718935" cy="923330"/>
          </a:xfrm>
          <a:prstGeom prst="rect">
            <a:avLst/>
          </a:prstGeom>
        </p:spPr>
        <p:txBody>
          <a:bodyPr wrap="square">
            <a:spAutoFit/>
          </a:bodyPr>
          <a:lstStyle/>
          <a:p>
            <a:pPr algn="ctr"/>
            <a:r>
              <a:rPr lang="zh-CN" altLang="en-US" sz="5400" b="1" spc="300" dirty="0">
                <a:solidFill>
                  <a:schemeClr val="bg1"/>
                </a:solidFill>
                <a:latin typeface="+mj-ea"/>
                <a:ea typeface="+mj-ea"/>
              </a:rPr>
              <a:t>目录</a:t>
            </a:r>
            <a:endParaRPr lang="zh-CN" altLang="en-US" sz="5400" b="1" spc="300" dirty="0">
              <a:solidFill>
                <a:schemeClr val="bg1"/>
              </a:solidFill>
              <a:latin typeface="+mj-ea"/>
              <a:ea typeface="+mj-ea"/>
            </a:endParaRPr>
          </a:p>
        </p:txBody>
      </p:sp>
      <p:sp>
        <p:nvSpPr>
          <p:cNvPr id="9" name="文本框 8"/>
          <p:cNvSpPr txBox="1"/>
          <p:nvPr/>
        </p:nvSpPr>
        <p:spPr>
          <a:xfrm>
            <a:off x="793136" y="3692545"/>
            <a:ext cx="1906869" cy="461665"/>
          </a:xfrm>
          <a:prstGeom prst="rect">
            <a:avLst/>
          </a:prstGeom>
          <a:noFill/>
        </p:spPr>
        <p:txBody>
          <a:bodyPr wrap="none" rtlCol="0">
            <a:spAutoFit/>
          </a:bodyPr>
          <a:lstStyle/>
          <a:p>
            <a:pPr algn="ctr"/>
            <a:r>
              <a:rPr lang="en-US" altLang="zh-CN" sz="2400" dirty="0">
                <a:solidFill>
                  <a:schemeClr val="bg1"/>
                </a:solidFill>
                <a:latin typeface="+mj-ea"/>
                <a:ea typeface="+mj-ea"/>
              </a:rPr>
              <a:t>CONTENTS</a:t>
            </a:r>
            <a:endParaRPr lang="zh-CN" altLang="en-US" sz="2400" dirty="0">
              <a:solidFill>
                <a:schemeClr val="bg1"/>
              </a:solidFill>
              <a:latin typeface="+mj-ea"/>
              <a:ea typeface="+mj-ea"/>
            </a:endParaRPr>
          </a:p>
        </p:txBody>
      </p:sp>
      <p:sp>
        <p:nvSpPr>
          <p:cNvPr id="47" name="文本框 46"/>
          <p:cNvSpPr txBox="1"/>
          <p:nvPr/>
        </p:nvSpPr>
        <p:spPr>
          <a:xfrm>
            <a:off x="5616501" y="1923733"/>
            <a:ext cx="5758014" cy="4912995"/>
          </a:xfrm>
          <a:prstGeom prst="rect">
            <a:avLst/>
          </a:prstGeom>
          <a:noFill/>
        </p:spPr>
        <p:txBody>
          <a:bodyPr wrap="square" rtlCol="0" anchor="ctr">
            <a:spAutoFit/>
          </a:bodyPr>
          <a:lstStyle/>
          <a:p>
            <a:pPr marL="342900" indent="-342900">
              <a:spcBef>
                <a:spcPts val="2000"/>
              </a:spcBef>
              <a:spcAft>
                <a:spcPts val="2000"/>
              </a:spcAft>
              <a:buFont typeface="+mj-lt"/>
              <a:buAutoNum type="arabicPeriod"/>
            </a:pPr>
            <a:r>
              <a:rPr lang="zh-CN" altLang="en-US" sz="3600" b="1" dirty="0">
                <a:solidFill>
                  <a:schemeClr val="accent4">
                    <a:lumMod val="50000"/>
                  </a:schemeClr>
                </a:solidFill>
                <a:latin typeface="+mj-ea"/>
                <a:ea typeface="+mj-ea"/>
              </a:rPr>
              <a:t>俄乌战争</a:t>
            </a:r>
            <a:endParaRPr lang="en-US" altLang="zh-CN" sz="3600" b="1" dirty="0">
              <a:solidFill>
                <a:schemeClr val="accent4">
                  <a:lumMod val="50000"/>
                </a:schemeClr>
              </a:solidFill>
              <a:latin typeface="+mj-ea"/>
              <a:ea typeface="+mj-ea"/>
            </a:endParaRPr>
          </a:p>
          <a:p>
            <a:pPr marL="342900" indent="-342900">
              <a:spcBef>
                <a:spcPts val="2000"/>
              </a:spcBef>
              <a:spcAft>
                <a:spcPts val="2000"/>
              </a:spcAft>
              <a:buFont typeface="+mj-lt"/>
              <a:buAutoNum type="arabicPeriod"/>
            </a:pPr>
            <a:r>
              <a:rPr lang="zh-CN" altLang="en-US" sz="3600" b="1" dirty="0">
                <a:solidFill>
                  <a:schemeClr val="accent4">
                    <a:lumMod val="50000"/>
                  </a:schemeClr>
                </a:solidFill>
                <a:latin typeface="+mj-ea"/>
                <a:ea typeface="+mj-ea"/>
              </a:rPr>
              <a:t>无人机反制</a:t>
            </a:r>
            <a:endParaRPr lang="en-US" altLang="zh-CN" sz="3600" b="1" dirty="0">
              <a:solidFill>
                <a:schemeClr val="accent4">
                  <a:lumMod val="50000"/>
                </a:schemeClr>
              </a:solidFill>
              <a:latin typeface="+mj-ea"/>
              <a:ea typeface="+mj-ea"/>
            </a:endParaRPr>
          </a:p>
          <a:p>
            <a:pPr marL="342900" indent="-342900">
              <a:spcBef>
                <a:spcPts val="2000"/>
              </a:spcBef>
              <a:spcAft>
                <a:spcPts val="2000"/>
              </a:spcAft>
              <a:buFont typeface="+mj-lt"/>
              <a:buAutoNum type="arabicPeriod"/>
            </a:pPr>
            <a:r>
              <a:rPr lang="zh-CN" altLang="en-US" sz="3600" b="1" dirty="0">
                <a:solidFill>
                  <a:schemeClr val="accent4">
                    <a:lumMod val="50000"/>
                  </a:schemeClr>
                </a:solidFill>
                <a:latin typeface="+mj-ea"/>
                <a:ea typeface="+mj-ea"/>
              </a:rPr>
              <a:t>未来无人机发展</a:t>
            </a:r>
            <a:endParaRPr lang="en-US" altLang="zh-CN" sz="3600" b="1" dirty="0">
              <a:solidFill>
                <a:schemeClr val="accent4">
                  <a:lumMod val="50000"/>
                </a:schemeClr>
              </a:solidFill>
              <a:latin typeface="+mj-ea"/>
              <a:ea typeface="+mj-ea"/>
            </a:endParaRPr>
          </a:p>
          <a:p>
            <a:pPr indent="0">
              <a:spcBef>
                <a:spcPts val="2000"/>
              </a:spcBef>
              <a:spcAft>
                <a:spcPts val="2000"/>
              </a:spcAft>
              <a:buFont typeface="+mj-lt"/>
              <a:buNone/>
            </a:pPr>
            <a:endParaRPr lang="en-US" altLang="zh-CN" sz="3600" b="1" dirty="0">
              <a:solidFill>
                <a:schemeClr val="accent4">
                  <a:lumMod val="50000"/>
                </a:schemeClr>
              </a:solidFill>
              <a:latin typeface="+mj-ea"/>
              <a:ea typeface="+mj-ea"/>
            </a:endParaRPr>
          </a:p>
          <a:p>
            <a:pPr indent="0">
              <a:spcBef>
                <a:spcPts val="2000"/>
              </a:spcBef>
              <a:spcAft>
                <a:spcPts val="2000"/>
              </a:spcAft>
              <a:buFont typeface="+mj-lt"/>
              <a:buNone/>
            </a:pPr>
            <a:endParaRPr lang="en-US" altLang="zh-CN" sz="3600" b="1" dirty="0">
              <a:solidFill>
                <a:schemeClr val="accent4">
                  <a:lumMod val="50000"/>
                </a:schemeClr>
              </a:solidFill>
              <a:latin typeface="+mj-ea"/>
              <a:ea typeface="+mj-ea"/>
            </a:endParaRPr>
          </a:p>
        </p:txBody>
      </p:sp>
      <p:grpSp>
        <p:nvGrpSpPr>
          <p:cNvPr id="55" name="组合 54"/>
          <p:cNvGrpSpPr/>
          <p:nvPr/>
        </p:nvGrpSpPr>
        <p:grpSpPr>
          <a:xfrm flipH="1">
            <a:off x="505574" y="2581870"/>
            <a:ext cx="2984292" cy="0"/>
            <a:chOff x="1209167" y="2722880"/>
            <a:chExt cx="2984292" cy="0"/>
          </a:xfrm>
        </p:grpSpPr>
        <p:cxnSp>
          <p:nvCxnSpPr>
            <p:cNvPr id="56" name="直接连接符 55"/>
            <p:cNvCxnSpPr/>
            <p:nvPr/>
          </p:nvCxnSpPr>
          <p:spPr>
            <a:xfrm>
              <a:off x="1211071" y="2722880"/>
              <a:ext cx="2982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09167" y="2722880"/>
              <a:ext cx="3383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505574" y="4380190"/>
            <a:ext cx="2982388" cy="0"/>
            <a:chOff x="1211071" y="2722880"/>
            <a:chExt cx="2982388" cy="0"/>
          </a:xfrm>
        </p:grpSpPr>
        <p:cxnSp>
          <p:nvCxnSpPr>
            <p:cNvPr id="60" name="直接连接符 59"/>
            <p:cNvCxnSpPr/>
            <p:nvPr/>
          </p:nvCxnSpPr>
          <p:spPr>
            <a:xfrm>
              <a:off x="1211071" y="2722880"/>
              <a:ext cx="2982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211072" y="2722880"/>
              <a:ext cx="3383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98282" y="568528"/>
            <a:ext cx="430664" cy="430046"/>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2501" y="660282"/>
            <a:ext cx="1296039" cy="24653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2265" y="1587500"/>
            <a:ext cx="11658600" cy="48507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无人机发展</a:t>
            </a:r>
            <a:endParaRPr lang="zh-CN" altLang="en-US" dirty="0"/>
          </a:p>
        </p:txBody>
      </p:sp>
      <p:sp>
        <p:nvSpPr>
          <p:cNvPr id="8" name="文本占位符 7"/>
          <p:cNvSpPr>
            <a:spLocks noGrp="1"/>
          </p:cNvSpPr>
          <p:nvPr>
            <p:ph type="body" sz="quarter" idx="14"/>
          </p:nvPr>
        </p:nvSpPr>
        <p:spPr>
          <a:xfrm>
            <a:off x="3679190" y="87630"/>
            <a:ext cx="3751580" cy="368300"/>
          </a:xfrm>
        </p:spPr>
        <p:txBody>
          <a:bodyPr wrap="square"/>
          <a:lstStyle/>
          <a:p>
            <a:r>
              <a:rPr lang="zh-CN" altLang="en-US" dirty="0"/>
              <a:t>无人机发展方向</a:t>
            </a:r>
            <a:endParaRPr lang="en-US" altLang="zh-CN" dirty="0"/>
          </a:p>
        </p:txBody>
      </p:sp>
      <p:sp>
        <p:nvSpPr>
          <p:cNvPr id="3" name="文本框 2"/>
          <p:cNvSpPr txBox="1"/>
          <p:nvPr/>
        </p:nvSpPr>
        <p:spPr>
          <a:xfrm>
            <a:off x="753777" y="800100"/>
            <a:ext cx="4450080" cy="521970"/>
          </a:xfrm>
          <a:prstGeom prst="rect">
            <a:avLst/>
          </a:prstGeom>
          <a:noFill/>
        </p:spPr>
        <p:txBody>
          <a:bodyPr wrap="none" rtlCol="0">
            <a:spAutoFit/>
          </a:bodyPr>
          <a:lstStyle/>
          <a:p>
            <a:pPr algn="l"/>
            <a:r>
              <a:rPr lang="zh-CN" altLang="en-US" sz="2800" dirty="0">
                <a:solidFill>
                  <a:schemeClr val="accent4">
                    <a:lumMod val="50000"/>
                  </a:schemeClr>
                </a:solidFill>
                <a:latin typeface="+mj-ea"/>
                <a:ea typeface="+mj-ea"/>
              </a:rPr>
              <a:t>现代战争：无人机未来发展</a:t>
            </a:r>
            <a:endParaRPr lang="zh-CN" altLang="en-US" sz="2800" dirty="0">
              <a:solidFill>
                <a:schemeClr val="accent4">
                  <a:lumMod val="50000"/>
                </a:schemeClr>
              </a:solidFill>
              <a:latin typeface="+mj-ea"/>
              <a:ea typeface="+mj-ea"/>
            </a:endParaRPr>
          </a:p>
        </p:txBody>
      </p:sp>
      <p:sp>
        <p:nvSpPr>
          <p:cNvPr id="30" name="Freeform 67"/>
          <p:cNvSpPr>
            <a:spLocks noEditPoints="1"/>
          </p:cNvSpPr>
          <p:nvPr/>
        </p:nvSpPr>
        <p:spPr bwMode="auto">
          <a:xfrm>
            <a:off x="148569" y="735999"/>
            <a:ext cx="605313" cy="649523"/>
          </a:xfrm>
          <a:custGeom>
            <a:avLst/>
            <a:gdLst>
              <a:gd name="T0" fmla="*/ 55 w 135"/>
              <a:gd name="T1" fmla="*/ 70 h 144"/>
              <a:gd name="T2" fmla="*/ 80 w 135"/>
              <a:gd name="T3" fmla="*/ 70 h 144"/>
              <a:gd name="T4" fmla="*/ 119 w 135"/>
              <a:gd name="T5" fmla="*/ 72 h 144"/>
              <a:gd name="T6" fmla="*/ 94 w 135"/>
              <a:gd name="T7" fmla="*/ 27 h 144"/>
              <a:gd name="T8" fmla="*/ 42 w 135"/>
              <a:gd name="T9" fmla="*/ 27 h 144"/>
              <a:gd name="T10" fmla="*/ 16 w 135"/>
              <a:gd name="T11" fmla="*/ 72 h 144"/>
              <a:gd name="T12" fmla="*/ 42 w 135"/>
              <a:gd name="T13" fmla="*/ 116 h 144"/>
              <a:gd name="T14" fmla="*/ 93 w 135"/>
              <a:gd name="T15" fmla="*/ 116 h 144"/>
              <a:gd name="T16" fmla="*/ 119 w 135"/>
              <a:gd name="T17" fmla="*/ 72 h 144"/>
              <a:gd name="T18" fmla="*/ 115 w 135"/>
              <a:gd name="T19" fmla="*/ 67 h 144"/>
              <a:gd name="T20" fmla="*/ 96 w 135"/>
              <a:gd name="T21" fmla="*/ 34 h 144"/>
              <a:gd name="T22" fmla="*/ 100 w 135"/>
              <a:gd name="T23" fmla="*/ 60 h 144"/>
              <a:gd name="T24" fmla="*/ 100 w 135"/>
              <a:gd name="T25" fmla="*/ 84 h 144"/>
              <a:gd name="T26" fmla="*/ 100 w 135"/>
              <a:gd name="T27" fmla="*/ 60 h 144"/>
              <a:gd name="T28" fmla="*/ 84 w 135"/>
              <a:gd name="T29" fmla="*/ 43 h 144"/>
              <a:gd name="T30" fmla="*/ 90 w 135"/>
              <a:gd name="T31" fmla="*/ 34 h 144"/>
              <a:gd name="T32" fmla="*/ 68 w 135"/>
              <a:gd name="T33" fmla="*/ 12 h 144"/>
              <a:gd name="T34" fmla="*/ 68 w 135"/>
              <a:gd name="T35" fmla="*/ 35 h 144"/>
              <a:gd name="T36" fmla="*/ 68 w 135"/>
              <a:gd name="T37" fmla="*/ 12 h 144"/>
              <a:gd name="T38" fmla="*/ 62 w 135"/>
              <a:gd name="T39" fmla="*/ 38 h 144"/>
              <a:gd name="T40" fmla="*/ 41 w 135"/>
              <a:gd name="T41" fmla="*/ 50 h 144"/>
              <a:gd name="T42" fmla="*/ 16 w 135"/>
              <a:gd name="T43" fmla="*/ 42 h 144"/>
              <a:gd name="T44" fmla="*/ 36 w 135"/>
              <a:gd name="T45" fmla="*/ 54 h 144"/>
              <a:gd name="T46" fmla="*/ 16 w 135"/>
              <a:gd name="T47" fmla="*/ 42 h 144"/>
              <a:gd name="T48" fmla="*/ 24 w 135"/>
              <a:gd name="T49" fmla="*/ 72 h 144"/>
              <a:gd name="T50" fmla="*/ 35 w 135"/>
              <a:gd name="T51" fmla="*/ 72 h 144"/>
              <a:gd name="T52" fmla="*/ 16 w 135"/>
              <a:gd name="T53" fmla="*/ 102 h 144"/>
              <a:gd name="T54" fmla="*/ 36 w 135"/>
              <a:gd name="T55" fmla="*/ 90 h 144"/>
              <a:gd name="T56" fmla="*/ 16 w 135"/>
              <a:gd name="T57" fmla="*/ 102 h 144"/>
              <a:gd name="T58" fmla="*/ 51 w 135"/>
              <a:gd name="T59" fmla="*/ 100 h 144"/>
              <a:gd name="T60" fmla="*/ 46 w 135"/>
              <a:gd name="T61" fmla="*/ 110 h 144"/>
              <a:gd name="T62" fmla="*/ 68 w 135"/>
              <a:gd name="T63" fmla="*/ 131 h 144"/>
              <a:gd name="T64" fmla="*/ 68 w 135"/>
              <a:gd name="T65" fmla="*/ 109 h 144"/>
              <a:gd name="T66" fmla="*/ 68 w 135"/>
              <a:gd name="T67" fmla="*/ 131 h 144"/>
              <a:gd name="T68" fmla="*/ 74 w 135"/>
              <a:gd name="T69" fmla="*/ 106 h 144"/>
              <a:gd name="T70" fmla="*/ 94 w 135"/>
              <a:gd name="T71" fmla="*/ 94 h 144"/>
              <a:gd name="T72" fmla="*/ 82 w 135"/>
              <a:gd name="T73" fmla="*/ 97 h 144"/>
              <a:gd name="T74" fmla="*/ 54 w 135"/>
              <a:gd name="T75" fmla="*/ 97 h 144"/>
              <a:gd name="T76" fmla="*/ 39 w 135"/>
              <a:gd name="T77" fmla="*/ 72 h 144"/>
              <a:gd name="T78" fmla="*/ 54 w 135"/>
              <a:gd name="T79" fmla="*/ 47 h 144"/>
              <a:gd name="T80" fmla="*/ 82 w 135"/>
              <a:gd name="T81" fmla="*/ 47 h 144"/>
              <a:gd name="T82" fmla="*/ 96 w 135"/>
              <a:gd name="T83" fmla="*/ 72 h 144"/>
              <a:gd name="T84" fmla="*/ 82 w 135"/>
              <a:gd name="T85" fmla="*/ 97 h 144"/>
              <a:gd name="T86" fmla="*/ 95 w 135"/>
              <a:gd name="T87" fmla="*/ 110 h 144"/>
              <a:gd name="T88" fmla="*/ 115 w 135"/>
              <a:gd name="T89" fmla="*/ 7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 h="144">
                <a:moveTo>
                  <a:pt x="68" y="58"/>
                </a:moveTo>
                <a:cubicBezTo>
                  <a:pt x="61" y="58"/>
                  <a:pt x="55" y="63"/>
                  <a:pt x="55" y="70"/>
                </a:cubicBezTo>
                <a:cubicBezTo>
                  <a:pt x="55" y="77"/>
                  <a:pt x="61" y="82"/>
                  <a:pt x="68" y="82"/>
                </a:cubicBezTo>
                <a:cubicBezTo>
                  <a:pt x="75" y="82"/>
                  <a:pt x="80" y="77"/>
                  <a:pt x="80" y="70"/>
                </a:cubicBezTo>
                <a:cubicBezTo>
                  <a:pt x="80" y="63"/>
                  <a:pt x="75" y="58"/>
                  <a:pt x="68" y="58"/>
                </a:cubicBezTo>
                <a:close/>
                <a:moveTo>
                  <a:pt x="119" y="72"/>
                </a:moveTo>
                <a:cubicBezTo>
                  <a:pt x="131" y="58"/>
                  <a:pt x="135" y="45"/>
                  <a:pt x="130" y="36"/>
                </a:cubicBezTo>
                <a:cubicBezTo>
                  <a:pt x="125" y="27"/>
                  <a:pt x="111" y="24"/>
                  <a:pt x="94" y="27"/>
                </a:cubicBezTo>
                <a:cubicBezTo>
                  <a:pt x="87" y="11"/>
                  <a:pt x="78" y="0"/>
                  <a:pt x="68" y="0"/>
                </a:cubicBezTo>
                <a:cubicBezTo>
                  <a:pt x="57" y="0"/>
                  <a:pt x="48" y="11"/>
                  <a:pt x="42" y="27"/>
                </a:cubicBezTo>
                <a:cubicBezTo>
                  <a:pt x="25" y="24"/>
                  <a:pt x="11" y="27"/>
                  <a:pt x="5" y="36"/>
                </a:cubicBezTo>
                <a:cubicBezTo>
                  <a:pt x="0" y="45"/>
                  <a:pt x="5" y="58"/>
                  <a:pt x="16" y="72"/>
                </a:cubicBezTo>
                <a:cubicBezTo>
                  <a:pt x="5" y="86"/>
                  <a:pt x="0" y="99"/>
                  <a:pt x="5" y="108"/>
                </a:cubicBezTo>
                <a:cubicBezTo>
                  <a:pt x="11" y="117"/>
                  <a:pt x="25" y="120"/>
                  <a:pt x="42" y="116"/>
                </a:cubicBezTo>
                <a:cubicBezTo>
                  <a:pt x="48" y="133"/>
                  <a:pt x="57" y="144"/>
                  <a:pt x="68" y="144"/>
                </a:cubicBezTo>
                <a:cubicBezTo>
                  <a:pt x="78" y="144"/>
                  <a:pt x="87" y="133"/>
                  <a:pt x="93" y="116"/>
                </a:cubicBezTo>
                <a:cubicBezTo>
                  <a:pt x="111" y="120"/>
                  <a:pt x="125" y="117"/>
                  <a:pt x="130" y="108"/>
                </a:cubicBezTo>
                <a:cubicBezTo>
                  <a:pt x="135" y="99"/>
                  <a:pt x="131" y="85"/>
                  <a:pt x="119" y="72"/>
                </a:cubicBezTo>
                <a:close/>
                <a:moveTo>
                  <a:pt x="119" y="42"/>
                </a:moveTo>
                <a:cubicBezTo>
                  <a:pt x="123" y="49"/>
                  <a:pt x="121" y="58"/>
                  <a:pt x="115" y="67"/>
                </a:cubicBezTo>
                <a:cubicBezTo>
                  <a:pt x="111" y="63"/>
                  <a:pt x="105" y="58"/>
                  <a:pt x="99" y="54"/>
                </a:cubicBezTo>
                <a:cubicBezTo>
                  <a:pt x="99" y="46"/>
                  <a:pt x="97" y="40"/>
                  <a:pt x="96" y="34"/>
                </a:cubicBezTo>
                <a:cubicBezTo>
                  <a:pt x="107" y="33"/>
                  <a:pt x="116" y="36"/>
                  <a:pt x="119" y="42"/>
                </a:cubicBezTo>
                <a:close/>
                <a:moveTo>
                  <a:pt x="100" y="60"/>
                </a:moveTo>
                <a:cubicBezTo>
                  <a:pt x="104" y="64"/>
                  <a:pt x="108" y="68"/>
                  <a:pt x="111" y="72"/>
                </a:cubicBezTo>
                <a:cubicBezTo>
                  <a:pt x="108" y="76"/>
                  <a:pt x="105" y="80"/>
                  <a:pt x="100" y="84"/>
                </a:cubicBezTo>
                <a:cubicBezTo>
                  <a:pt x="100" y="80"/>
                  <a:pt x="101" y="76"/>
                  <a:pt x="101" y="72"/>
                </a:cubicBezTo>
                <a:cubicBezTo>
                  <a:pt x="101" y="68"/>
                  <a:pt x="100" y="64"/>
                  <a:pt x="100" y="60"/>
                </a:cubicBezTo>
                <a:close/>
                <a:moveTo>
                  <a:pt x="94" y="50"/>
                </a:moveTo>
                <a:cubicBezTo>
                  <a:pt x="91" y="48"/>
                  <a:pt x="88" y="45"/>
                  <a:pt x="84" y="43"/>
                </a:cubicBezTo>
                <a:cubicBezTo>
                  <a:pt x="81" y="41"/>
                  <a:pt x="77" y="40"/>
                  <a:pt x="74" y="38"/>
                </a:cubicBezTo>
                <a:cubicBezTo>
                  <a:pt x="79" y="36"/>
                  <a:pt x="85" y="35"/>
                  <a:pt x="90" y="34"/>
                </a:cubicBezTo>
                <a:cubicBezTo>
                  <a:pt x="91" y="39"/>
                  <a:pt x="93" y="44"/>
                  <a:pt x="94" y="50"/>
                </a:cubicBezTo>
                <a:close/>
                <a:moveTo>
                  <a:pt x="68" y="12"/>
                </a:moveTo>
                <a:cubicBezTo>
                  <a:pt x="75" y="12"/>
                  <a:pt x="82" y="19"/>
                  <a:pt x="87" y="29"/>
                </a:cubicBezTo>
                <a:cubicBezTo>
                  <a:pt x="81" y="30"/>
                  <a:pt x="74" y="33"/>
                  <a:pt x="68" y="35"/>
                </a:cubicBezTo>
                <a:cubicBezTo>
                  <a:pt x="61" y="32"/>
                  <a:pt x="55" y="30"/>
                  <a:pt x="48" y="29"/>
                </a:cubicBezTo>
                <a:cubicBezTo>
                  <a:pt x="53" y="19"/>
                  <a:pt x="60" y="12"/>
                  <a:pt x="68" y="12"/>
                </a:cubicBezTo>
                <a:close/>
                <a:moveTo>
                  <a:pt x="46" y="34"/>
                </a:moveTo>
                <a:cubicBezTo>
                  <a:pt x="51" y="35"/>
                  <a:pt x="56" y="36"/>
                  <a:pt x="62" y="38"/>
                </a:cubicBezTo>
                <a:cubicBezTo>
                  <a:pt x="59" y="40"/>
                  <a:pt x="55" y="41"/>
                  <a:pt x="51" y="43"/>
                </a:cubicBezTo>
                <a:cubicBezTo>
                  <a:pt x="48" y="45"/>
                  <a:pt x="45" y="48"/>
                  <a:pt x="41" y="50"/>
                </a:cubicBezTo>
                <a:cubicBezTo>
                  <a:pt x="43" y="44"/>
                  <a:pt x="44" y="39"/>
                  <a:pt x="46" y="34"/>
                </a:cubicBezTo>
                <a:close/>
                <a:moveTo>
                  <a:pt x="16" y="42"/>
                </a:moveTo>
                <a:cubicBezTo>
                  <a:pt x="20" y="36"/>
                  <a:pt x="29" y="33"/>
                  <a:pt x="40" y="34"/>
                </a:cubicBezTo>
                <a:cubicBezTo>
                  <a:pt x="38" y="40"/>
                  <a:pt x="37" y="46"/>
                  <a:pt x="36" y="54"/>
                </a:cubicBezTo>
                <a:cubicBezTo>
                  <a:pt x="30" y="58"/>
                  <a:pt x="25" y="63"/>
                  <a:pt x="21" y="67"/>
                </a:cubicBezTo>
                <a:cubicBezTo>
                  <a:pt x="15" y="58"/>
                  <a:pt x="13" y="49"/>
                  <a:pt x="16" y="42"/>
                </a:cubicBezTo>
                <a:close/>
                <a:moveTo>
                  <a:pt x="36" y="84"/>
                </a:moveTo>
                <a:cubicBezTo>
                  <a:pt x="31" y="80"/>
                  <a:pt x="27" y="76"/>
                  <a:pt x="24" y="72"/>
                </a:cubicBezTo>
                <a:cubicBezTo>
                  <a:pt x="27" y="68"/>
                  <a:pt x="31" y="64"/>
                  <a:pt x="35" y="60"/>
                </a:cubicBezTo>
                <a:cubicBezTo>
                  <a:pt x="35" y="64"/>
                  <a:pt x="35" y="68"/>
                  <a:pt x="35" y="72"/>
                </a:cubicBezTo>
                <a:cubicBezTo>
                  <a:pt x="35" y="76"/>
                  <a:pt x="35" y="80"/>
                  <a:pt x="36" y="84"/>
                </a:cubicBezTo>
                <a:close/>
                <a:moveTo>
                  <a:pt x="16" y="102"/>
                </a:moveTo>
                <a:cubicBezTo>
                  <a:pt x="13" y="95"/>
                  <a:pt x="15" y="86"/>
                  <a:pt x="21" y="77"/>
                </a:cubicBezTo>
                <a:cubicBezTo>
                  <a:pt x="25" y="81"/>
                  <a:pt x="30" y="86"/>
                  <a:pt x="36" y="90"/>
                </a:cubicBezTo>
                <a:cubicBezTo>
                  <a:pt x="37" y="97"/>
                  <a:pt x="38" y="104"/>
                  <a:pt x="40" y="110"/>
                </a:cubicBezTo>
                <a:cubicBezTo>
                  <a:pt x="29" y="111"/>
                  <a:pt x="20" y="108"/>
                  <a:pt x="16" y="102"/>
                </a:cubicBezTo>
                <a:close/>
                <a:moveTo>
                  <a:pt x="42" y="94"/>
                </a:moveTo>
                <a:cubicBezTo>
                  <a:pt x="45" y="96"/>
                  <a:pt x="48" y="98"/>
                  <a:pt x="51" y="100"/>
                </a:cubicBezTo>
                <a:cubicBezTo>
                  <a:pt x="55" y="102"/>
                  <a:pt x="58" y="104"/>
                  <a:pt x="62" y="106"/>
                </a:cubicBezTo>
                <a:cubicBezTo>
                  <a:pt x="56" y="108"/>
                  <a:pt x="51" y="109"/>
                  <a:pt x="46" y="110"/>
                </a:cubicBezTo>
                <a:cubicBezTo>
                  <a:pt x="44" y="105"/>
                  <a:pt x="43" y="100"/>
                  <a:pt x="42" y="94"/>
                </a:cubicBezTo>
                <a:close/>
                <a:moveTo>
                  <a:pt x="68" y="131"/>
                </a:moveTo>
                <a:cubicBezTo>
                  <a:pt x="60" y="131"/>
                  <a:pt x="54" y="125"/>
                  <a:pt x="48" y="115"/>
                </a:cubicBezTo>
                <a:cubicBezTo>
                  <a:pt x="55" y="114"/>
                  <a:pt x="61" y="111"/>
                  <a:pt x="68" y="109"/>
                </a:cubicBezTo>
                <a:cubicBezTo>
                  <a:pt x="74" y="111"/>
                  <a:pt x="81" y="114"/>
                  <a:pt x="87" y="115"/>
                </a:cubicBezTo>
                <a:cubicBezTo>
                  <a:pt x="82" y="125"/>
                  <a:pt x="75" y="131"/>
                  <a:pt x="68" y="131"/>
                </a:cubicBezTo>
                <a:close/>
                <a:moveTo>
                  <a:pt x="90" y="110"/>
                </a:moveTo>
                <a:cubicBezTo>
                  <a:pt x="85" y="109"/>
                  <a:pt x="79" y="108"/>
                  <a:pt x="74" y="106"/>
                </a:cubicBezTo>
                <a:cubicBezTo>
                  <a:pt x="77" y="104"/>
                  <a:pt x="81" y="103"/>
                  <a:pt x="84" y="100"/>
                </a:cubicBezTo>
                <a:cubicBezTo>
                  <a:pt x="88" y="98"/>
                  <a:pt x="91" y="96"/>
                  <a:pt x="94" y="94"/>
                </a:cubicBezTo>
                <a:cubicBezTo>
                  <a:pt x="93" y="100"/>
                  <a:pt x="92" y="105"/>
                  <a:pt x="90" y="110"/>
                </a:cubicBezTo>
                <a:close/>
                <a:moveTo>
                  <a:pt x="82" y="97"/>
                </a:moveTo>
                <a:cubicBezTo>
                  <a:pt x="77" y="99"/>
                  <a:pt x="72" y="101"/>
                  <a:pt x="68" y="103"/>
                </a:cubicBezTo>
                <a:cubicBezTo>
                  <a:pt x="63" y="101"/>
                  <a:pt x="58" y="99"/>
                  <a:pt x="54" y="97"/>
                </a:cubicBezTo>
                <a:cubicBezTo>
                  <a:pt x="49" y="94"/>
                  <a:pt x="45" y="91"/>
                  <a:pt x="41" y="88"/>
                </a:cubicBezTo>
                <a:cubicBezTo>
                  <a:pt x="40" y="83"/>
                  <a:pt x="39" y="77"/>
                  <a:pt x="39" y="72"/>
                </a:cubicBezTo>
                <a:cubicBezTo>
                  <a:pt x="39" y="66"/>
                  <a:pt x="40" y="61"/>
                  <a:pt x="41" y="56"/>
                </a:cubicBezTo>
                <a:cubicBezTo>
                  <a:pt x="45" y="53"/>
                  <a:pt x="49" y="50"/>
                  <a:pt x="54" y="47"/>
                </a:cubicBezTo>
                <a:cubicBezTo>
                  <a:pt x="58" y="45"/>
                  <a:pt x="63" y="42"/>
                  <a:pt x="68" y="40"/>
                </a:cubicBezTo>
                <a:cubicBezTo>
                  <a:pt x="73" y="42"/>
                  <a:pt x="77" y="45"/>
                  <a:pt x="82" y="47"/>
                </a:cubicBezTo>
                <a:cubicBezTo>
                  <a:pt x="87" y="50"/>
                  <a:pt x="91" y="53"/>
                  <a:pt x="95" y="56"/>
                </a:cubicBezTo>
                <a:cubicBezTo>
                  <a:pt x="96" y="61"/>
                  <a:pt x="96" y="66"/>
                  <a:pt x="96" y="72"/>
                </a:cubicBezTo>
                <a:cubicBezTo>
                  <a:pt x="96" y="77"/>
                  <a:pt x="96" y="83"/>
                  <a:pt x="95" y="88"/>
                </a:cubicBezTo>
                <a:cubicBezTo>
                  <a:pt x="91" y="91"/>
                  <a:pt x="87" y="94"/>
                  <a:pt x="82" y="97"/>
                </a:cubicBezTo>
                <a:close/>
                <a:moveTo>
                  <a:pt x="119" y="102"/>
                </a:moveTo>
                <a:cubicBezTo>
                  <a:pt x="116" y="108"/>
                  <a:pt x="107" y="111"/>
                  <a:pt x="95" y="110"/>
                </a:cubicBezTo>
                <a:cubicBezTo>
                  <a:pt x="97" y="104"/>
                  <a:pt x="99" y="97"/>
                  <a:pt x="100" y="90"/>
                </a:cubicBezTo>
                <a:cubicBezTo>
                  <a:pt x="105" y="86"/>
                  <a:pt x="110" y="81"/>
                  <a:pt x="115" y="77"/>
                </a:cubicBezTo>
                <a:cubicBezTo>
                  <a:pt x="121" y="86"/>
                  <a:pt x="123" y="95"/>
                  <a:pt x="119" y="102"/>
                </a:cubicBezTo>
                <a:close/>
              </a:path>
            </a:pathLst>
          </a:custGeom>
          <a:solidFill>
            <a:schemeClr val="accent4">
              <a:lumMod val="50000"/>
            </a:schemeClr>
          </a:solidFill>
          <a:ln>
            <a:solidFill>
              <a:schemeClr val="accent4">
                <a:lumMod val="50000"/>
              </a:schemeClr>
            </a:solidFill>
          </a:ln>
        </p:spPr>
        <p:txBody>
          <a:bodyPr vert="horz" wrap="square" lIns="91440" tIns="45720" rIns="91440" bIns="45720" numCol="1" anchor="t" anchorCtr="0" compatLnSpc="1"/>
          <a:p>
            <a:endParaRPr lang="en-US"/>
          </a:p>
        </p:txBody>
      </p:sp>
      <p:sp>
        <p:nvSpPr>
          <p:cNvPr id="134" name="矩形 133"/>
          <p:cNvSpPr/>
          <p:nvPr/>
        </p:nvSpPr>
        <p:spPr>
          <a:xfrm>
            <a:off x="-40005" y="4601210"/>
            <a:ext cx="12272010" cy="2259330"/>
          </a:xfrm>
          <a:prstGeom prst="rect">
            <a:avLst/>
          </a:prstGeom>
          <a:gradFill>
            <a:gsLst>
              <a:gs pos="100000">
                <a:srgbClr val="222222">
                  <a:alpha val="20000"/>
                </a:srgbClr>
              </a:gs>
              <a:gs pos="0">
                <a:srgbClr val="000709">
                  <a:alpha val="0"/>
                </a:srgbClr>
              </a:gs>
              <a:gs pos="7000">
                <a:srgbClr val="000709">
                  <a:alpha val="34000"/>
                </a:srgbClr>
              </a:gs>
              <a:gs pos="20000">
                <a:srgbClr val="000304">
                  <a:alpha val="23000"/>
                </a:srgbClr>
              </a:gs>
              <a:gs pos="71000">
                <a:srgbClr val="222222">
                  <a:alpha val="20000"/>
                </a:srgbClr>
              </a:gs>
            </a:gsLst>
            <a:lin ang="10800000" scaled="0"/>
          </a:gradFill>
          <a:ln w="19050" cap="flat" cmpd="sng" algn="ctr">
            <a:noFill/>
            <a:prstDash val="solid"/>
            <a:miter lim="800000"/>
          </a:ln>
          <a:effectLst/>
        </p:spPr>
        <p:txBody>
          <a:bodyPr rot="0" spcFirstLastPara="0" vertOverflow="overflow" horzOverflow="overflow" vert="horz" wrap="square" lIns="44240" tIns="22120" rIns="44240" bIns="22120" numCol="1" spcCol="0" rtlCol="0" fromWordArt="0" anchor="ctr" anchorCtr="0" forceAA="0" compatLnSpc="1">
            <a:noAutofit/>
          </a:bodyPr>
          <a:p>
            <a:pPr marL="0" marR="0" lvl="0" indent="0" algn="ctr" defTabSz="220980" rtl="0" eaLnBrk="1" fontAlgn="auto" latinLnBrk="0" hangingPunct="1">
              <a:lnSpc>
                <a:spcPct val="100000"/>
              </a:lnSpc>
              <a:spcBef>
                <a:spcPts val="0"/>
              </a:spcBef>
              <a:spcAft>
                <a:spcPts val="0"/>
              </a:spcAft>
              <a:buClrTx/>
              <a:buSzTx/>
              <a:buFontTx/>
              <a:buNone/>
              <a:defRPr/>
            </a:pPr>
            <a:endParaRPr kumimoji="0" lang="zh-CN" altLang="en-US" sz="870" b="0" i="0" u="none" strike="noStrike" kern="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pic>
        <p:nvPicPr>
          <p:cNvPr id="26" name="图片 25" descr="C:/Users/27445/AppData/Local/Temp/kaimatting_20230601132034/output_20230601132041..pngoutput_20230601132041."/>
          <p:cNvPicPr>
            <a:picLocks noChangeAspect="1"/>
          </p:cNvPicPr>
          <p:nvPr/>
        </p:nvPicPr>
        <p:blipFill>
          <a:blip r:embed="rId1"/>
          <a:stretch>
            <a:fillRect/>
          </a:stretch>
        </p:blipFill>
        <p:spPr>
          <a:xfrm>
            <a:off x="438150" y="3222625"/>
            <a:ext cx="2769235" cy="3507105"/>
          </a:xfrm>
          <a:prstGeom prst="rect">
            <a:avLst/>
          </a:prstGeom>
        </p:spPr>
      </p:pic>
      <p:sp>
        <p:nvSpPr>
          <p:cNvPr id="132" name="文本框 131"/>
          <p:cNvSpPr txBox="1"/>
          <p:nvPr/>
        </p:nvSpPr>
        <p:spPr>
          <a:xfrm>
            <a:off x="3551555" y="4601210"/>
            <a:ext cx="7921625" cy="1993265"/>
          </a:xfrm>
          <a:prstGeom prst="rect">
            <a:avLst/>
          </a:prstGeom>
        </p:spPr>
        <p:txBody>
          <a:bodyPr vert="horz" lIns="91440" tIns="45720" rIns="91440" bIns="45720" rtlCol="0" anchor="b">
            <a:normAutofit fontScale="25000" lnSpcReduction="20000"/>
          </a:bodyPr>
          <a:p>
            <a:pPr defTabSz="914400">
              <a:lnSpc>
                <a:spcPct val="120000"/>
              </a:lnSpc>
              <a:spcBef>
                <a:spcPct val="0"/>
              </a:spcBef>
              <a:spcAft>
                <a:spcPts val="600"/>
              </a:spcAft>
            </a:pPr>
            <a:r>
              <a:rPr lang="zh-CN" altLang="en-US" sz="10400" b="1" kern="1200" dirty="0">
                <a:solidFill>
                  <a:srgbClr val="FFFFFF"/>
                </a:solidFill>
                <a:effectLst>
                  <a:outerShdw blurRad="38100" dist="38100" dir="2700000" algn="tl">
                    <a:srgbClr val="000000">
                      <a:alpha val="43137"/>
                    </a:srgbClr>
                  </a:outerShdw>
                </a:effectLst>
                <a:latin typeface="+mj-lt"/>
                <a:ea typeface="+mj-ea"/>
                <a:cs typeface="+mj-cs"/>
              </a:rPr>
              <a:t>“</a:t>
            </a:r>
            <a:r>
              <a:rPr lang="zh-CN" altLang="en-US" sz="10400" b="1">
                <a:solidFill>
                  <a:schemeClr val="bg1"/>
                </a:solidFill>
                <a:sym typeface="+mn-ea"/>
              </a:rPr>
              <a:t>中国正在向现代化迈进，现代化迈进一个是指装备，一个作战理念，作战样式上，无人机将会是现代化战争的一个重要部分</a:t>
            </a:r>
            <a:r>
              <a:rPr lang="en-US" altLang="zh-CN" sz="10400" b="1">
                <a:solidFill>
                  <a:schemeClr val="bg1"/>
                </a:solidFill>
                <a:sym typeface="+mn-ea"/>
              </a:rPr>
              <a:t>“</a:t>
            </a:r>
            <a:endParaRPr lang="zh-CN" altLang="en-US" sz="10400" b="1" kern="1200" dirty="0">
              <a:solidFill>
                <a:srgbClr val="FFFFFF"/>
              </a:solidFill>
              <a:effectLst>
                <a:outerShdw blurRad="38100" dist="38100" dir="2700000" algn="tl">
                  <a:srgbClr val="000000">
                    <a:alpha val="43137"/>
                  </a:srgbClr>
                </a:outerShdw>
              </a:effectLst>
              <a:latin typeface="+mj-lt"/>
              <a:ea typeface="+mj-ea"/>
              <a:cs typeface="+mj-cs"/>
            </a:endParaRPr>
          </a:p>
          <a:p>
            <a:pPr algn="ctr" defTabSz="914400">
              <a:lnSpc>
                <a:spcPct val="120000"/>
              </a:lnSpc>
              <a:spcBef>
                <a:spcPct val="0"/>
              </a:spcBef>
              <a:spcAft>
                <a:spcPts val="600"/>
              </a:spcAft>
            </a:pPr>
            <a:r>
              <a:rPr lang="en-US" altLang="zh-CN" sz="11200" b="1" dirty="0">
                <a:solidFill>
                  <a:srgbClr val="FFFFFF"/>
                </a:solidFill>
                <a:effectLst>
                  <a:outerShdw blurRad="38100" dist="38100" dir="2700000" algn="tl">
                    <a:srgbClr val="000000">
                      <a:alpha val="43137"/>
                    </a:srgbClr>
                  </a:outerShdw>
                </a:effectLst>
                <a:latin typeface="+mj-lt"/>
                <a:ea typeface="+mj-ea"/>
                <a:cs typeface="+mj-cs"/>
              </a:rPr>
              <a:t>                                                         </a:t>
            </a:r>
            <a:r>
              <a:rPr lang="en-US" altLang="zh-CN" sz="8000" b="1" dirty="0">
                <a:solidFill>
                  <a:srgbClr val="FFFFFF"/>
                </a:solidFill>
                <a:effectLst>
                  <a:outerShdw blurRad="38100" dist="38100" dir="2700000" algn="tl">
                    <a:srgbClr val="000000">
                      <a:alpha val="43137"/>
                    </a:srgbClr>
                  </a:outerShdw>
                </a:effectLst>
                <a:latin typeface="+mj-lt"/>
                <a:ea typeface="+mj-ea"/>
                <a:cs typeface="+mj-cs"/>
              </a:rPr>
              <a:t>   </a:t>
            </a:r>
            <a:endParaRPr lang="zh-CN" altLang="en-US" sz="8000" b="1" kern="1200" dirty="0">
              <a:solidFill>
                <a:srgbClr val="FFFFFF"/>
              </a:solidFill>
              <a:effectLst>
                <a:outerShdw blurRad="38100" dist="38100" dir="2700000" algn="tl">
                  <a:srgbClr val="000000">
                    <a:alpha val="43137"/>
                  </a:srgbClr>
                </a:outerShdw>
              </a:effectLst>
              <a:latin typeface="+mj-lt"/>
              <a:ea typeface="+mj-ea"/>
              <a:cs typeface="+mj-cs"/>
            </a:endParaRPr>
          </a:p>
        </p:txBody>
      </p:sp>
      <p:sp>
        <p:nvSpPr>
          <p:cNvPr id="135" name="文本框 134"/>
          <p:cNvSpPr txBox="1"/>
          <p:nvPr/>
        </p:nvSpPr>
        <p:spPr>
          <a:xfrm>
            <a:off x="6251257" y="6039699"/>
            <a:ext cx="8962390" cy="398780"/>
          </a:xfrm>
          <a:prstGeom prst="rect">
            <a:avLst/>
          </a:prstGeom>
          <a:noFill/>
          <a:ln w="9525">
            <a:noFill/>
          </a:ln>
        </p:spPr>
        <p:txBody>
          <a:bodyPr wrap="square">
            <a:spAutoFit/>
          </a:bodyPr>
          <a:p>
            <a:pPr indent="0"/>
            <a:r>
              <a:rPr lang="en-US" altLang="zh-CN" sz="2000" b="1" dirty="0">
                <a:solidFill>
                  <a:srgbClr val="FFFFFF"/>
                </a:solidFill>
                <a:effectLst>
                  <a:outerShdw blurRad="38100" dist="38100" dir="2700000" algn="tl">
                    <a:srgbClr val="000000">
                      <a:alpha val="43137"/>
                    </a:srgbClr>
                  </a:outerShdw>
                </a:effectLst>
                <a:latin typeface="+mj-lt"/>
                <a:ea typeface="+mj-ea"/>
                <a:cs typeface="+mj-cs"/>
              </a:rPr>
              <a:t>——</a:t>
            </a:r>
            <a:r>
              <a:rPr lang="zh-CN" altLang="en-US" sz="2000" b="1" dirty="0">
                <a:solidFill>
                  <a:srgbClr val="FFFFFF"/>
                </a:solidFill>
                <a:effectLst>
                  <a:outerShdw blurRad="38100" dist="38100" dir="2700000" algn="tl">
                    <a:srgbClr val="000000">
                      <a:alpha val="43137"/>
                    </a:srgbClr>
                  </a:outerShdw>
                </a:effectLst>
                <a:latin typeface="+mj-lt"/>
                <a:ea typeface="+mj-ea"/>
                <a:cs typeface="+mj-cs"/>
              </a:rPr>
              <a:t>戴旭在空军建军</a:t>
            </a:r>
            <a:r>
              <a:rPr lang="en-US" altLang="zh-CN" sz="2000" b="1" dirty="0">
                <a:solidFill>
                  <a:srgbClr val="FFFFFF"/>
                </a:solidFill>
                <a:effectLst>
                  <a:outerShdw blurRad="38100" dist="38100" dir="2700000" algn="tl">
                    <a:srgbClr val="000000">
                      <a:alpha val="43137"/>
                    </a:srgbClr>
                  </a:outerShdw>
                </a:effectLst>
                <a:latin typeface="+mj-lt"/>
                <a:ea typeface="+mj-ea"/>
                <a:cs typeface="+mj-cs"/>
              </a:rPr>
              <a:t>60</a:t>
            </a:r>
            <a:r>
              <a:rPr lang="zh-CN" altLang="en-US" sz="2000" b="1" dirty="0">
                <a:solidFill>
                  <a:srgbClr val="FFFFFF"/>
                </a:solidFill>
                <a:effectLst>
                  <a:outerShdw blurRad="38100" dist="38100" dir="2700000" algn="tl">
                    <a:srgbClr val="000000">
                      <a:alpha val="43137"/>
                    </a:srgbClr>
                  </a:outerShdw>
                </a:effectLst>
                <a:latin typeface="+mj-lt"/>
                <a:ea typeface="+mj-ea"/>
                <a:cs typeface="+mj-cs"/>
              </a:rPr>
              <a:t>周年时的</a:t>
            </a:r>
            <a:r>
              <a:rPr lang="zh-CN" altLang="en-US" sz="2000" b="1" dirty="0">
                <a:solidFill>
                  <a:srgbClr val="FFFFFF"/>
                </a:solidFill>
                <a:effectLst>
                  <a:outerShdw blurRad="38100" dist="38100" dir="2700000" algn="tl">
                    <a:srgbClr val="000000">
                      <a:alpha val="43137"/>
                    </a:srgbClr>
                  </a:outerShdw>
                </a:effectLst>
                <a:latin typeface="+mj-lt"/>
                <a:ea typeface="+mj-ea"/>
                <a:cs typeface="+mj-cs"/>
              </a:rPr>
              <a:t>采访</a:t>
            </a:r>
            <a:endParaRPr lang="zh-CN" altLang="en-US" sz="2000" b="1" dirty="0">
              <a:solidFill>
                <a:srgbClr val="FFFFFF"/>
              </a:solidFill>
              <a:effectLst>
                <a:outerShdw blurRad="38100" dist="38100" dir="2700000" algn="tl">
                  <a:srgbClr val="000000">
                    <a:alpha val="43137"/>
                  </a:srgbClr>
                </a:outerShdw>
              </a:effectLst>
              <a:latin typeface="+mj-lt"/>
              <a:ea typeface="+mj-ea"/>
              <a:cs typeface="+mj-cs"/>
            </a:endParaRPr>
          </a:p>
        </p:txBody>
      </p:sp>
      <p:grpSp>
        <p:nvGrpSpPr>
          <p:cNvPr id="27" name="组合 26"/>
          <p:cNvGrpSpPr/>
          <p:nvPr/>
        </p:nvGrpSpPr>
        <p:grpSpPr>
          <a:xfrm rot="0">
            <a:off x="6293485" y="1915160"/>
            <a:ext cx="5300345" cy="2338410"/>
            <a:chOff x="10150" y="3860"/>
            <a:chExt cx="7871" cy="4286"/>
          </a:xfrm>
        </p:grpSpPr>
        <p:pic>
          <p:nvPicPr>
            <p:cNvPr id="28" name="图片 27" descr="303b32303039333135323bbcfdcdb7"/>
            <p:cNvPicPr>
              <a:picLocks noChangeAspect="1"/>
            </p:cNvPicPr>
            <p:nvPr/>
          </p:nvPicPr>
          <p:blipFill>
            <a:blip r:embed="rId2"/>
            <a:stretch>
              <a:fillRect/>
            </a:stretch>
          </p:blipFill>
          <p:spPr>
            <a:xfrm>
              <a:off x="10150" y="3976"/>
              <a:ext cx="536" cy="536"/>
            </a:xfrm>
            <a:prstGeom prst="rect">
              <a:avLst/>
            </a:prstGeom>
          </p:spPr>
        </p:pic>
        <p:pic>
          <p:nvPicPr>
            <p:cNvPr id="29" name="图片 28" descr="303b32303039333135323bbcfdcdb7"/>
            <p:cNvPicPr>
              <a:picLocks noChangeAspect="1"/>
            </p:cNvPicPr>
            <p:nvPr/>
          </p:nvPicPr>
          <p:blipFill>
            <a:blip r:embed="rId2"/>
            <a:stretch>
              <a:fillRect/>
            </a:stretch>
          </p:blipFill>
          <p:spPr>
            <a:xfrm>
              <a:off x="10150" y="4833"/>
              <a:ext cx="536" cy="536"/>
            </a:xfrm>
            <a:prstGeom prst="rect">
              <a:avLst/>
            </a:prstGeom>
          </p:spPr>
        </p:pic>
        <p:pic>
          <p:nvPicPr>
            <p:cNvPr id="32" name="图片 31" descr="303b32303039333135323bbcfdcdb7"/>
            <p:cNvPicPr>
              <a:picLocks noChangeAspect="1"/>
            </p:cNvPicPr>
            <p:nvPr/>
          </p:nvPicPr>
          <p:blipFill>
            <a:blip r:embed="rId2"/>
            <a:stretch>
              <a:fillRect/>
            </a:stretch>
          </p:blipFill>
          <p:spPr>
            <a:xfrm>
              <a:off x="10150" y="5720"/>
              <a:ext cx="536" cy="536"/>
            </a:xfrm>
            <a:prstGeom prst="rect">
              <a:avLst/>
            </a:prstGeom>
          </p:spPr>
        </p:pic>
        <p:pic>
          <p:nvPicPr>
            <p:cNvPr id="33" name="图片 32" descr="303b32303039333135323bbcfdcdb7"/>
            <p:cNvPicPr>
              <a:picLocks noChangeAspect="1"/>
            </p:cNvPicPr>
            <p:nvPr/>
          </p:nvPicPr>
          <p:blipFill>
            <a:blip r:embed="rId2"/>
            <a:stretch>
              <a:fillRect/>
            </a:stretch>
          </p:blipFill>
          <p:spPr>
            <a:xfrm>
              <a:off x="10157" y="6790"/>
              <a:ext cx="536" cy="536"/>
            </a:xfrm>
            <a:prstGeom prst="rect">
              <a:avLst/>
            </a:prstGeom>
          </p:spPr>
        </p:pic>
        <p:sp>
          <p:nvSpPr>
            <p:cNvPr id="34" name="文本框 33"/>
            <p:cNvSpPr txBox="1"/>
            <p:nvPr/>
          </p:nvSpPr>
          <p:spPr>
            <a:xfrm>
              <a:off x="10686" y="4744"/>
              <a:ext cx="7335" cy="811"/>
            </a:xfrm>
            <a:prstGeom prst="rect">
              <a:avLst/>
            </a:prstGeom>
            <a:noFill/>
          </p:spPr>
          <p:txBody>
            <a:bodyPr wrap="square" lIns="0" tIns="0" rIns="0" bIns="0" rtlCol="0">
              <a:spAutoFit/>
            </a:bodyPr>
            <a:p>
              <a:pPr marL="106045" algn="just">
                <a:lnSpc>
                  <a:spcPct val="120000"/>
                </a:lnSpc>
                <a:buClr>
                  <a:schemeClr val="accent2"/>
                </a:buClr>
                <a:buSzTx/>
                <a:buFont typeface="Arial" panose="020B0604020202020204" pitchFamily="34" charset="0"/>
                <a:buNone/>
              </a:pP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匿隐藏形：无人机隐身化</a:t>
              </a:r>
              <a:endParaRPr lang="zh-CN" altLang="en-US" sz="2400" b="1"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5" name="文本框 34"/>
            <p:cNvSpPr txBox="1"/>
            <p:nvPr/>
          </p:nvSpPr>
          <p:spPr>
            <a:xfrm>
              <a:off x="10693" y="6522"/>
              <a:ext cx="6678" cy="1624"/>
            </a:xfrm>
            <a:prstGeom prst="rect">
              <a:avLst/>
            </a:prstGeom>
            <a:noFill/>
          </p:spPr>
          <p:txBody>
            <a:bodyPr wrap="square" lIns="0" tIns="0" rIns="0" bIns="0" rtlCol="0">
              <a:spAutoFit/>
            </a:bodyPr>
            <a:p>
              <a:pPr marL="106045" algn="just">
                <a:lnSpc>
                  <a:spcPct val="120000"/>
                </a:lnSpc>
                <a:buClr>
                  <a:schemeClr val="accent2"/>
                </a:buClr>
                <a:buSzTx/>
                <a:buFont typeface="Arial" panose="020B0604020202020204" pitchFamily="34" charset="0"/>
                <a:buNone/>
              </a:pP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饱和集群：构成</a:t>
              </a:r>
              <a:r>
                <a:rPr lang="zh-CN" altLang="en-US" sz="2400" b="1" dirty="0">
                  <a:gradFill>
                    <a:gsLst>
                      <a:gs pos="0">
                        <a:srgbClr val="E30000"/>
                      </a:gs>
                      <a:gs pos="100000">
                        <a:srgbClr val="760303"/>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rPr>
                <a:t>“蜂群”能力</a:t>
              </a: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的无人机</a:t>
              </a:r>
              <a:endParaRPr lang="zh-CN" altLang="en-US" sz="2400" b="1"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6" name="文本框 35"/>
            <p:cNvSpPr txBox="1"/>
            <p:nvPr/>
          </p:nvSpPr>
          <p:spPr>
            <a:xfrm>
              <a:off x="10686" y="5633"/>
              <a:ext cx="5370" cy="811"/>
            </a:xfrm>
            <a:prstGeom prst="rect">
              <a:avLst/>
            </a:prstGeom>
            <a:noFill/>
          </p:spPr>
          <p:txBody>
            <a:bodyPr wrap="square" lIns="0" tIns="0" rIns="0" bIns="0" rtlCol="0">
              <a:spAutoFit/>
            </a:bodyPr>
            <a:p>
              <a:pPr marL="106045" algn="just">
                <a:lnSpc>
                  <a:spcPct val="120000"/>
                </a:lnSpc>
                <a:buClr>
                  <a:schemeClr val="accent2"/>
                </a:buClr>
                <a:buSzTx/>
                <a:buFont typeface="Arial" panose="020B0604020202020204" pitchFamily="34" charset="0"/>
                <a:buNone/>
              </a:pP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打扰并重：电子战</a:t>
              </a:r>
              <a:endParaRPr lang="zh-CN" altLang="en-US" sz="2400" b="1"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8" name="文本框 37"/>
            <p:cNvSpPr txBox="1"/>
            <p:nvPr/>
          </p:nvSpPr>
          <p:spPr>
            <a:xfrm>
              <a:off x="10686" y="3860"/>
              <a:ext cx="5370" cy="811"/>
            </a:xfrm>
            <a:prstGeom prst="rect">
              <a:avLst/>
            </a:prstGeom>
            <a:noFill/>
          </p:spPr>
          <p:txBody>
            <a:bodyPr wrap="square" lIns="0" tIns="0" rIns="0" bIns="0" rtlCol="0">
              <a:spAutoFit/>
            </a:bodyPr>
            <a:p>
              <a:pPr marL="106045" indent="0" algn="just">
                <a:lnSpc>
                  <a:spcPct val="120000"/>
                </a:lnSpc>
                <a:buClr>
                  <a:schemeClr val="accent2"/>
                </a:buClr>
                <a:buFont typeface="Arial" panose="020B0604020202020204" pitchFamily="34" charset="0"/>
                <a:buNone/>
              </a:pPr>
              <a:r>
                <a:rPr lang="zh-CN" altLang="en-US" sz="2400" b="1"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rPr>
                <a:t>更高更快</a:t>
              </a:r>
              <a:endParaRPr lang="zh-CN" altLang="en-US" sz="2400" b="1" dirty="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sp>
        <p:nvSpPr>
          <p:cNvPr id="40" name="文本框 39"/>
          <p:cNvSpPr txBox="1"/>
          <p:nvPr/>
        </p:nvSpPr>
        <p:spPr>
          <a:xfrm>
            <a:off x="1184275" y="1793240"/>
            <a:ext cx="4376420" cy="1337945"/>
          </a:xfrm>
          <a:prstGeom prst="rect">
            <a:avLst/>
          </a:prstGeom>
          <a:noFill/>
        </p:spPr>
        <p:txBody>
          <a:bodyPr wrap="square" rtlCol="0" anchor="t">
            <a:spAutoFit/>
          </a:bodyPr>
          <a:p>
            <a:pPr fontAlgn="auto">
              <a:lnSpc>
                <a:spcPct val="150000"/>
              </a:lnSpc>
            </a:pPr>
            <a:r>
              <a:rPr lang="en-US" altLang="zh-CN" b="1">
                <a:latin typeface="微软雅黑" panose="020B0503020204020204" charset="-122"/>
                <a:ea typeface="微软雅黑" panose="020B0503020204020204" charset="-122"/>
                <a:cs typeface="微软雅黑" panose="020B0503020204020204" charset="-122"/>
                <a:sym typeface="+mn-ea"/>
              </a:rPr>
              <a:t>     </a:t>
            </a:r>
            <a:r>
              <a:rPr>
                <a:latin typeface="微软雅黑" panose="020B0503020204020204" charset="-122"/>
                <a:ea typeface="微软雅黑" panose="020B0503020204020204" charset="-122"/>
                <a:cs typeface="微软雅黑" panose="020B0503020204020204" charset="-122"/>
                <a:sym typeface="+mn-ea"/>
              </a:rPr>
              <a:t>未来发展将更加注重质效提升，无人机“深嵌”战场的主要途径不会发生太大改变</a:t>
            </a:r>
            <a:r>
              <a:rPr lang="zh-CN">
                <a:latin typeface="微软雅黑" panose="020B0503020204020204" charset="-122"/>
                <a:ea typeface="微软雅黑" panose="020B0503020204020204" charset="-122"/>
                <a:cs typeface="微软雅黑" panose="020B0503020204020204" charset="-122"/>
                <a:sym typeface="+mn-ea"/>
              </a:rPr>
              <a:t>，</a:t>
            </a:r>
            <a:r>
              <a:rPr lang="zh-CN" b="1">
                <a:gradFill>
                  <a:gsLst>
                    <a:gs pos="0">
                      <a:srgbClr val="E30000"/>
                    </a:gs>
                    <a:gs pos="100000">
                      <a:srgbClr val="760303"/>
                    </a:gs>
                  </a:gsLst>
                  <a:lin scaled="0"/>
                </a:gradFill>
                <a:latin typeface="微软雅黑" panose="020B0503020204020204" charset="-122"/>
                <a:ea typeface="微软雅黑" panose="020B0503020204020204" charset="-122"/>
                <a:cs typeface="微软雅黑" panose="020B0503020204020204" charset="-122"/>
                <a:sym typeface="+mn-ea"/>
              </a:rPr>
              <a:t>无人机将逐渐变成作战的重要部分</a:t>
            </a:r>
            <a:endParaRPr lang="zh-CN" b="1">
              <a:gradFill>
                <a:gsLst>
                  <a:gs pos="0">
                    <a:srgbClr val="E30000"/>
                  </a:gs>
                  <a:gs pos="100000">
                    <a:srgbClr val="760303"/>
                  </a:gs>
                </a:gsLst>
                <a:lin scaled="0"/>
              </a:gra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56565" y="3013501"/>
            <a:ext cx="6278880" cy="829945"/>
          </a:xfrm>
          <a:prstGeom prst="rect">
            <a:avLst/>
          </a:prstGeom>
        </p:spPr>
        <p:txBody>
          <a:bodyPr wrap="none">
            <a:spAutoFit/>
          </a:bodyPr>
          <a:lstStyle/>
          <a:p>
            <a:pPr algn="ctr"/>
            <a:r>
              <a:rPr lang="zh-CN" altLang="en-US" sz="4800" b="1" dirty="0">
                <a:solidFill>
                  <a:schemeClr val="bg1"/>
                </a:solidFill>
                <a:latin typeface="+mj-ea"/>
                <a:ea typeface="+mj-ea"/>
              </a:rPr>
              <a:t>恳请各位老师批评指正</a:t>
            </a:r>
            <a:endParaRPr lang="zh-CN" altLang="en-US" sz="4800" b="1" dirty="0">
              <a:solidFill>
                <a:schemeClr val="bg1"/>
              </a:solidFill>
              <a:latin typeface="+mj-ea"/>
              <a:ea typeface="+mj-ea"/>
            </a:endParaRPr>
          </a:p>
        </p:txBody>
      </p:sp>
      <p:sp>
        <p:nvSpPr>
          <p:cNvPr id="7" name="矩形 6"/>
          <p:cNvSpPr/>
          <p:nvPr/>
        </p:nvSpPr>
        <p:spPr>
          <a:xfrm>
            <a:off x="5007794" y="4586418"/>
            <a:ext cx="2176780" cy="398780"/>
          </a:xfrm>
          <a:prstGeom prst="rect">
            <a:avLst/>
          </a:prstGeom>
        </p:spPr>
        <p:txBody>
          <a:bodyPr wrap="none">
            <a:spAutoFit/>
          </a:bodyPr>
          <a:lstStyle/>
          <a:p>
            <a:r>
              <a:rPr lang="zh-CN" altLang="en-US" sz="2000" spc="-150" dirty="0">
                <a:solidFill>
                  <a:schemeClr val="bg1"/>
                </a:solidFill>
                <a:latin typeface="+mj-ea"/>
                <a:sym typeface="Wingdings 3" panose="05040102010807070707" pitchFamily="18" charset="2"/>
              </a:rPr>
              <a:t></a:t>
            </a:r>
            <a:r>
              <a:rPr lang="zh-CN" altLang="en-US" sz="2000" b="1" dirty="0">
                <a:solidFill>
                  <a:schemeClr val="bg1"/>
                </a:solidFill>
                <a:latin typeface="黑体" panose="02010609060101010101" pitchFamily="49" charset="-122"/>
                <a:ea typeface="黑体" panose="02010609060101010101" pitchFamily="49" charset="-122"/>
              </a:rPr>
              <a:t>汇报人：邱梁城</a:t>
            </a:r>
            <a:endParaRPr lang="zh-CN" altLang="en-US" sz="20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56560" y="3013501"/>
            <a:ext cx="6278880" cy="829945"/>
          </a:xfrm>
          <a:prstGeom prst="rect">
            <a:avLst/>
          </a:prstGeom>
        </p:spPr>
        <p:txBody>
          <a:bodyPr wrap="none">
            <a:spAutoFit/>
          </a:bodyPr>
          <a:lstStyle/>
          <a:p>
            <a:pPr algn="ctr"/>
            <a:r>
              <a:rPr lang="zh-CN" altLang="en-US" sz="4800" b="1" dirty="0">
                <a:solidFill>
                  <a:schemeClr val="bg1"/>
                </a:solidFill>
                <a:latin typeface="+mj-ea"/>
                <a:ea typeface="+mj-ea"/>
              </a:rPr>
              <a:t>无人机在战争中的应用</a:t>
            </a:r>
            <a:endParaRPr lang="zh-CN" altLang="en-US" sz="4800" b="1" dirty="0">
              <a:solidFill>
                <a:schemeClr val="bg1"/>
              </a:solidFill>
              <a:latin typeface="+mj-ea"/>
              <a:ea typeface="+mj-ea"/>
            </a:endParaRPr>
          </a:p>
        </p:txBody>
      </p:sp>
      <p:sp>
        <p:nvSpPr>
          <p:cNvPr id="8" name="矩形 7"/>
          <p:cNvSpPr/>
          <p:nvPr/>
        </p:nvSpPr>
        <p:spPr>
          <a:xfrm>
            <a:off x="5385619" y="4757233"/>
            <a:ext cx="2176780" cy="398780"/>
          </a:xfrm>
          <a:prstGeom prst="rect">
            <a:avLst/>
          </a:prstGeom>
        </p:spPr>
        <p:txBody>
          <a:bodyPr wrap="none">
            <a:spAutoFit/>
          </a:bodyPr>
          <a:lstStyle/>
          <a:p>
            <a:r>
              <a:rPr lang="zh-CN" altLang="en-US" sz="2000" spc="-150" dirty="0">
                <a:solidFill>
                  <a:schemeClr val="bg1"/>
                </a:solidFill>
                <a:latin typeface="+mj-ea"/>
                <a:sym typeface="Wingdings 3" panose="05040102010807070707" pitchFamily="18" charset="2"/>
              </a:rPr>
              <a:t></a:t>
            </a:r>
            <a:r>
              <a:rPr lang="zh-CN" altLang="en-US" sz="2000" b="1" dirty="0">
                <a:solidFill>
                  <a:schemeClr val="bg1"/>
                </a:solidFill>
                <a:latin typeface="黑体" panose="02010609060101010101" pitchFamily="49" charset="-122"/>
                <a:ea typeface="黑体" panose="02010609060101010101" pitchFamily="49" charset="-122"/>
              </a:rPr>
              <a:t>汇报人：邱梁城</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7868776" y="4586418"/>
            <a:ext cx="309880" cy="398780"/>
          </a:xfrm>
          <a:prstGeom prst="rect">
            <a:avLst/>
          </a:prstGeom>
        </p:spPr>
        <p:txBody>
          <a:bodyPr wrap="none">
            <a:spAutoFit/>
          </a:bodyPr>
          <a:lstStyle/>
          <a:p>
            <a:endParaRPr lang="zh-CN" altLang="en-US" sz="2000" b="1" dirty="0">
              <a:solidFill>
                <a:schemeClr val="bg1"/>
              </a:solidFill>
              <a:latin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84433" y="3321279"/>
            <a:ext cx="2926080" cy="922020"/>
          </a:xfrm>
          <a:prstGeom prst="rect">
            <a:avLst/>
          </a:prstGeom>
        </p:spPr>
        <p:txBody>
          <a:bodyPr wrap="none">
            <a:spAutoFit/>
          </a:bodyPr>
          <a:lstStyle/>
          <a:p>
            <a:r>
              <a:rPr lang="zh-CN" altLang="en-US" sz="5400" dirty="0">
                <a:solidFill>
                  <a:schemeClr val="accent4">
                    <a:lumMod val="50000"/>
                  </a:schemeClr>
                </a:solidFill>
                <a:latin typeface="+mj-ea"/>
                <a:ea typeface="+mj-ea"/>
              </a:rPr>
              <a:t>俄乌战争</a:t>
            </a:r>
            <a:endParaRPr lang="zh-CN" altLang="en-US" sz="5400" dirty="0">
              <a:solidFill>
                <a:schemeClr val="accent4">
                  <a:lumMod val="50000"/>
                </a:schemeClr>
              </a:solidFill>
              <a:latin typeface="+mj-ea"/>
              <a:ea typeface="+mj-ea"/>
            </a:endParaRPr>
          </a:p>
        </p:txBody>
      </p:sp>
      <p:sp>
        <p:nvSpPr>
          <p:cNvPr id="9" name="文本框 8"/>
          <p:cNvSpPr txBox="1"/>
          <p:nvPr/>
        </p:nvSpPr>
        <p:spPr>
          <a:xfrm>
            <a:off x="4984433" y="2551837"/>
            <a:ext cx="2618025" cy="523220"/>
          </a:xfrm>
          <a:prstGeom prst="rect">
            <a:avLst/>
          </a:prstGeom>
          <a:noFill/>
        </p:spPr>
        <p:txBody>
          <a:bodyPr wrap="square" rtlCol="0">
            <a:spAutoFit/>
          </a:bodyPr>
          <a:lstStyle/>
          <a:p>
            <a:r>
              <a:rPr lang="zh-CN" altLang="en-US" sz="2800" dirty="0">
                <a:solidFill>
                  <a:schemeClr val="accent4">
                    <a:lumMod val="50000"/>
                  </a:schemeClr>
                </a:solidFill>
                <a:latin typeface="+mj-ea"/>
                <a:ea typeface="+mj-ea"/>
              </a:rPr>
              <a:t>第一部分</a:t>
            </a:r>
            <a:r>
              <a:rPr lang="zh-CN" altLang="en-US" sz="2800" spc="-150" dirty="0">
                <a:solidFill>
                  <a:schemeClr val="accent4">
                    <a:lumMod val="50000"/>
                  </a:schemeClr>
                </a:solidFill>
                <a:latin typeface="+mj-ea"/>
                <a:ea typeface="+mj-ea"/>
                <a:sym typeface="Wingdings 3" panose="05040102010807070707" pitchFamily="18" charset="2"/>
              </a:rPr>
              <a:t></a:t>
            </a:r>
            <a:endParaRPr lang="zh-CN" altLang="en-US" sz="2800" dirty="0">
              <a:solidFill>
                <a:schemeClr val="accent4">
                  <a:lumMod val="50000"/>
                </a:schemeClr>
              </a:solidFill>
              <a:latin typeface="+mj-ea"/>
              <a:ea typeface="+mj-ea"/>
            </a:endParaRPr>
          </a:p>
        </p:txBody>
      </p:sp>
      <p:sp>
        <p:nvSpPr>
          <p:cNvPr id="19" name="PA-文本框 18"/>
          <p:cNvSpPr txBox="1"/>
          <p:nvPr>
            <p:custDataLst>
              <p:tags r:id="rId1"/>
            </p:custDataLst>
          </p:nvPr>
        </p:nvSpPr>
        <p:spPr>
          <a:xfrm>
            <a:off x="3410750" y="2353267"/>
            <a:ext cx="1326365" cy="2177969"/>
          </a:xfrm>
          <a:custGeom>
            <a:avLst/>
            <a:gdLst/>
            <a:ahLst/>
            <a:cxnLst/>
            <a:rect l="l" t="t" r="r" b="b"/>
            <a:pathLst>
              <a:path w="1326365" h="2177969">
                <a:moveTo>
                  <a:pt x="1326365" y="637961"/>
                </a:moveTo>
                <a:cubicBezTo>
                  <a:pt x="1286802" y="680492"/>
                  <a:pt x="1248722" y="722528"/>
                  <a:pt x="1212126" y="764069"/>
                </a:cubicBezTo>
                <a:cubicBezTo>
                  <a:pt x="1190366" y="787808"/>
                  <a:pt x="1172315" y="807837"/>
                  <a:pt x="1157973" y="824157"/>
                </a:cubicBezTo>
                <a:cubicBezTo>
                  <a:pt x="1143631" y="840476"/>
                  <a:pt x="1129537" y="857291"/>
                  <a:pt x="1115690" y="874600"/>
                </a:cubicBezTo>
                <a:cubicBezTo>
                  <a:pt x="1101843" y="891909"/>
                  <a:pt x="1088490" y="908723"/>
                  <a:pt x="1075632" y="925043"/>
                </a:cubicBezTo>
                <a:cubicBezTo>
                  <a:pt x="1062774" y="941363"/>
                  <a:pt x="1051399" y="956447"/>
                  <a:pt x="1041508" y="970294"/>
                </a:cubicBezTo>
                <a:cubicBezTo>
                  <a:pt x="1021727" y="997988"/>
                  <a:pt x="1005407" y="1026177"/>
                  <a:pt x="992549" y="1054861"/>
                </a:cubicBezTo>
                <a:cubicBezTo>
                  <a:pt x="979690" y="1083544"/>
                  <a:pt x="968810" y="1109755"/>
                  <a:pt x="959909" y="1133493"/>
                </a:cubicBezTo>
                <a:lnTo>
                  <a:pt x="701757" y="2177969"/>
                </a:lnTo>
                <a:lnTo>
                  <a:pt x="152814" y="2177969"/>
                </a:lnTo>
                <a:lnTo>
                  <a:pt x="359038" y="1348620"/>
                </a:lnTo>
                <a:close/>
                <a:moveTo>
                  <a:pt x="1172068" y="0"/>
                </a:moveTo>
                <a:lnTo>
                  <a:pt x="1240315" y="0"/>
                </a:lnTo>
                <a:lnTo>
                  <a:pt x="1059312" y="728462"/>
                </a:lnTo>
                <a:lnTo>
                  <a:pt x="99403" y="1433187"/>
                </a:lnTo>
                <a:cubicBezTo>
                  <a:pt x="103359" y="1429230"/>
                  <a:pt x="116465" y="1414889"/>
                  <a:pt x="138719" y="1390161"/>
                </a:cubicBezTo>
                <a:cubicBezTo>
                  <a:pt x="160974" y="1365434"/>
                  <a:pt x="186690" y="1336503"/>
                  <a:pt x="215868" y="1303369"/>
                </a:cubicBezTo>
                <a:cubicBezTo>
                  <a:pt x="245046" y="1270235"/>
                  <a:pt x="274471" y="1235864"/>
                  <a:pt x="304144" y="1200257"/>
                </a:cubicBezTo>
                <a:cubicBezTo>
                  <a:pt x="333817" y="1164650"/>
                  <a:pt x="357060" y="1134482"/>
                  <a:pt x="373875" y="1109755"/>
                </a:cubicBezTo>
                <a:cubicBezTo>
                  <a:pt x="391678" y="1084039"/>
                  <a:pt x="406762" y="1058076"/>
                  <a:pt x="419125" y="1031865"/>
                </a:cubicBezTo>
                <a:cubicBezTo>
                  <a:pt x="431489" y="1005654"/>
                  <a:pt x="441627" y="981669"/>
                  <a:pt x="449540" y="959909"/>
                </a:cubicBezTo>
                <a:cubicBezTo>
                  <a:pt x="458442" y="935181"/>
                  <a:pt x="465860" y="911443"/>
                  <a:pt x="471794" y="888694"/>
                </a:cubicBezTo>
                <a:lnTo>
                  <a:pt x="545976" y="593452"/>
                </a:lnTo>
                <a:lnTo>
                  <a:pt x="0" y="737364"/>
                </a:lnTo>
                <a:lnTo>
                  <a:pt x="100887" y="329366"/>
                </a:lnTo>
                <a:close/>
              </a:path>
            </a:pathLst>
          </a:custGeom>
          <a:solidFill>
            <a:schemeClr val="accent4">
              <a:lumMod val="50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dirty="0">
              <a:solidFill>
                <a:schemeClr val="accent4">
                  <a:lumMod val="5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753745" y="1926590"/>
            <a:ext cx="10683875" cy="356679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俄乌战争</a:t>
            </a:r>
            <a:endParaRPr lang="zh-CN" altLang="en-US" dirty="0"/>
          </a:p>
        </p:txBody>
      </p:sp>
      <p:sp>
        <p:nvSpPr>
          <p:cNvPr id="8" name="文本占位符 7"/>
          <p:cNvSpPr>
            <a:spLocks noGrp="1"/>
          </p:cNvSpPr>
          <p:nvPr>
            <p:ph type="body" sz="quarter" idx="14"/>
          </p:nvPr>
        </p:nvSpPr>
        <p:spPr>
          <a:xfrm>
            <a:off x="3679190" y="87630"/>
            <a:ext cx="3266440" cy="368300"/>
          </a:xfrm>
        </p:spPr>
        <p:txBody>
          <a:bodyPr wrap="square"/>
          <a:lstStyle/>
          <a:p>
            <a:r>
              <a:rPr lang="zh-CN" altLang="en-US" dirty="0"/>
              <a:t>什么是无人机战争</a:t>
            </a:r>
            <a:endParaRPr lang="zh-CN" altLang="en-US" dirty="0"/>
          </a:p>
        </p:txBody>
      </p:sp>
      <p:sp>
        <p:nvSpPr>
          <p:cNvPr id="3" name="文本框 2"/>
          <p:cNvSpPr txBox="1"/>
          <p:nvPr/>
        </p:nvSpPr>
        <p:spPr>
          <a:xfrm>
            <a:off x="753777" y="800100"/>
            <a:ext cx="7650480" cy="521970"/>
          </a:xfrm>
          <a:prstGeom prst="rect">
            <a:avLst/>
          </a:prstGeom>
          <a:noFill/>
        </p:spPr>
        <p:txBody>
          <a:bodyPr wrap="none" rtlCol="0">
            <a:spAutoFit/>
          </a:bodyPr>
          <a:lstStyle/>
          <a:p>
            <a:pPr algn="l"/>
            <a:r>
              <a:rPr lang="zh-CN" altLang="en-US" sz="2800" b="1" dirty="0">
                <a:solidFill>
                  <a:schemeClr val="accent4">
                    <a:lumMod val="50000"/>
                  </a:schemeClr>
                </a:solidFill>
                <a:latin typeface="+mj-ea"/>
                <a:ea typeface="+mj-ea"/>
              </a:rPr>
              <a:t>无人机战争：零人员伤亡、非接触、可远程作战</a:t>
            </a:r>
            <a:endParaRPr lang="zh-CN" altLang="en-US" sz="2800" b="1" dirty="0">
              <a:solidFill>
                <a:schemeClr val="accent4">
                  <a:lumMod val="50000"/>
                </a:schemeClr>
              </a:solidFill>
              <a:latin typeface="+mj-ea"/>
              <a:ea typeface="+mj-ea"/>
            </a:endParaRPr>
          </a:p>
        </p:txBody>
      </p:sp>
      <p:cxnSp>
        <p:nvCxnSpPr>
          <p:cNvPr id="7" name="直接连接符 6"/>
          <p:cNvCxnSpPr/>
          <p:nvPr/>
        </p:nvCxnSpPr>
        <p:spPr>
          <a:xfrm>
            <a:off x="6096000" y="2270760"/>
            <a:ext cx="0" cy="30186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1"/>
          <a:stretch>
            <a:fillRect/>
          </a:stretch>
        </p:blipFill>
        <p:spPr>
          <a:xfrm>
            <a:off x="855980" y="2386330"/>
            <a:ext cx="5152390" cy="2788285"/>
          </a:xfrm>
          <a:prstGeom prst="rect">
            <a:avLst/>
          </a:prstGeom>
        </p:spPr>
      </p:pic>
      <p:sp>
        <p:nvSpPr>
          <p:cNvPr id="19" name="文本框 18"/>
          <p:cNvSpPr txBox="1"/>
          <p:nvPr/>
        </p:nvSpPr>
        <p:spPr>
          <a:xfrm>
            <a:off x="1091597" y="1925955"/>
            <a:ext cx="1706880" cy="398780"/>
          </a:xfrm>
          <a:prstGeom prst="rect">
            <a:avLst/>
          </a:prstGeom>
          <a:noFill/>
        </p:spPr>
        <p:txBody>
          <a:bodyPr wrap="none" rtlCol="0">
            <a:spAutoFit/>
          </a:bodyPr>
          <a:p>
            <a:r>
              <a:rPr lang="zh-CN" altLang="en-US" sz="2000" dirty="0">
                <a:solidFill>
                  <a:schemeClr val="accent4">
                    <a:lumMod val="50000"/>
                  </a:schemeClr>
                </a:solidFill>
                <a:latin typeface="+mj-ea"/>
                <a:ea typeface="+mj-ea"/>
              </a:rPr>
              <a:t>新型战争模式</a:t>
            </a:r>
            <a:endParaRPr lang="zh-CN" altLang="en-US" sz="2000" dirty="0">
              <a:solidFill>
                <a:schemeClr val="accent4">
                  <a:lumMod val="50000"/>
                </a:schemeClr>
              </a:solidFill>
              <a:latin typeface="+mj-ea"/>
              <a:ea typeface="+mj-ea"/>
            </a:endParaRPr>
          </a:p>
        </p:txBody>
      </p:sp>
      <p:sp>
        <p:nvSpPr>
          <p:cNvPr id="21" name="文本框 20"/>
          <p:cNvSpPr txBox="1"/>
          <p:nvPr/>
        </p:nvSpPr>
        <p:spPr>
          <a:xfrm>
            <a:off x="6430042" y="1925955"/>
            <a:ext cx="1452880" cy="398780"/>
          </a:xfrm>
          <a:prstGeom prst="rect">
            <a:avLst/>
          </a:prstGeom>
          <a:noFill/>
        </p:spPr>
        <p:txBody>
          <a:bodyPr wrap="none" rtlCol="0">
            <a:spAutoFit/>
          </a:bodyPr>
          <a:lstStyle/>
          <a:p>
            <a:r>
              <a:rPr lang="zh-CN" altLang="en-US" sz="2000" dirty="0">
                <a:solidFill>
                  <a:schemeClr val="accent4">
                    <a:lumMod val="50000"/>
                  </a:schemeClr>
                </a:solidFill>
                <a:latin typeface="+mj-ea"/>
                <a:ea typeface="+mj-ea"/>
              </a:rPr>
              <a:t>无人机分类</a:t>
            </a:r>
            <a:endParaRPr lang="zh-CN" altLang="en-US" sz="2000" dirty="0">
              <a:solidFill>
                <a:schemeClr val="accent4">
                  <a:lumMod val="50000"/>
                </a:schemeClr>
              </a:solidFill>
              <a:latin typeface="+mj-ea"/>
              <a:ea typeface="+mj-ea"/>
            </a:endParaRPr>
          </a:p>
        </p:txBody>
      </p:sp>
      <p:grpSp>
        <p:nvGrpSpPr>
          <p:cNvPr id="53" name="组合 52"/>
          <p:cNvGrpSpPr/>
          <p:nvPr/>
        </p:nvGrpSpPr>
        <p:grpSpPr>
          <a:xfrm>
            <a:off x="6430078" y="2386177"/>
            <a:ext cx="1725168" cy="0"/>
            <a:chOff x="1211072" y="2722880"/>
            <a:chExt cx="1725168" cy="0"/>
          </a:xfrm>
        </p:grpSpPr>
        <p:cxnSp>
          <p:nvCxnSpPr>
            <p:cNvPr id="54" name="直接连接符 53"/>
            <p:cNvCxnSpPr/>
            <p:nvPr/>
          </p:nvCxnSpPr>
          <p:spPr>
            <a:xfrm>
              <a:off x="1211072" y="2722880"/>
              <a:ext cx="1725168"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1211072" y="2722880"/>
              <a:ext cx="338328" cy="0"/>
            </a:xfrm>
            <a:prstGeom prst="line">
              <a:avLst/>
            </a:prstGeom>
            <a:ln w="508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1091633" y="2386177"/>
            <a:ext cx="1725168" cy="0"/>
            <a:chOff x="1211072" y="2722880"/>
            <a:chExt cx="1725168" cy="0"/>
          </a:xfrm>
        </p:grpSpPr>
        <p:cxnSp>
          <p:nvCxnSpPr>
            <p:cNvPr id="23" name="直接连接符 22"/>
            <p:cNvCxnSpPr/>
            <p:nvPr/>
          </p:nvCxnSpPr>
          <p:spPr>
            <a:xfrm>
              <a:off x="1211072" y="2722880"/>
              <a:ext cx="1725168" cy="0"/>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211072" y="2722880"/>
              <a:ext cx="338328" cy="0"/>
            </a:xfrm>
            <a:prstGeom prst="line">
              <a:avLst/>
            </a:prstGeom>
            <a:ln w="508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0" name="Freeform 67"/>
          <p:cNvSpPr>
            <a:spLocks noEditPoints="1"/>
          </p:cNvSpPr>
          <p:nvPr/>
        </p:nvSpPr>
        <p:spPr bwMode="auto">
          <a:xfrm>
            <a:off x="148569" y="735999"/>
            <a:ext cx="605313" cy="649523"/>
          </a:xfrm>
          <a:custGeom>
            <a:avLst/>
            <a:gdLst>
              <a:gd name="T0" fmla="*/ 55 w 135"/>
              <a:gd name="T1" fmla="*/ 70 h 144"/>
              <a:gd name="T2" fmla="*/ 80 w 135"/>
              <a:gd name="T3" fmla="*/ 70 h 144"/>
              <a:gd name="T4" fmla="*/ 119 w 135"/>
              <a:gd name="T5" fmla="*/ 72 h 144"/>
              <a:gd name="T6" fmla="*/ 94 w 135"/>
              <a:gd name="T7" fmla="*/ 27 h 144"/>
              <a:gd name="T8" fmla="*/ 42 w 135"/>
              <a:gd name="T9" fmla="*/ 27 h 144"/>
              <a:gd name="T10" fmla="*/ 16 w 135"/>
              <a:gd name="T11" fmla="*/ 72 h 144"/>
              <a:gd name="T12" fmla="*/ 42 w 135"/>
              <a:gd name="T13" fmla="*/ 116 h 144"/>
              <a:gd name="T14" fmla="*/ 93 w 135"/>
              <a:gd name="T15" fmla="*/ 116 h 144"/>
              <a:gd name="T16" fmla="*/ 119 w 135"/>
              <a:gd name="T17" fmla="*/ 72 h 144"/>
              <a:gd name="T18" fmla="*/ 115 w 135"/>
              <a:gd name="T19" fmla="*/ 67 h 144"/>
              <a:gd name="T20" fmla="*/ 96 w 135"/>
              <a:gd name="T21" fmla="*/ 34 h 144"/>
              <a:gd name="T22" fmla="*/ 100 w 135"/>
              <a:gd name="T23" fmla="*/ 60 h 144"/>
              <a:gd name="T24" fmla="*/ 100 w 135"/>
              <a:gd name="T25" fmla="*/ 84 h 144"/>
              <a:gd name="T26" fmla="*/ 100 w 135"/>
              <a:gd name="T27" fmla="*/ 60 h 144"/>
              <a:gd name="T28" fmla="*/ 84 w 135"/>
              <a:gd name="T29" fmla="*/ 43 h 144"/>
              <a:gd name="T30" fmla="*/ 90 w 135"/>
              <a:gd name="T31" fmla="*/ 34 h 144"/>
              <a:gd name="T32" fmla="*/ 68 w 135"/>
              <a:gd name="T33" fmla="*/ 12 h 144"/>
              <a:gd name="T34" fmla="*/ 68 w 135"/>
              <a:gd name="T35" fmla="*/ 35 h 144"/>
              <a:gd name="T36" fmla="*/ 68 w 135"/>
              <a:gd name="T37" fmla="*/ 12 h 144"/>
              <a:gd name="T38" fmla="*/ 62 w 135"/>
              <a:gd name="T39" fmla="*/ 38 h 144"/>
              <a:gd name="T40" fmla="*/ 41 w 135"/>
              <a:gd name="T41" fmla="*/ 50 h 144"/>
              <a:gd name="T42" fmla="*/ 16 w 135"/>
              <a:gd name="T43" fmla="*/ 42 h 144"/>
              <a:gd name="T44" fmla="*/ 36 w 135"/>
              <a:gd name="T45" fmla="*/ 54 h 144"/>
              <a:gd name="T46" fmla="*/ 16 w 135"/>
              <a:gd name="T47" fmla="*/ 42 h 144"/>
              <a:gd name="T48" fmla="*/ 24 w 135"/>
              <a:gd name="T49" fmla="*/ 72 h 144"/>
              <a:gd name="T50" fmla="*/ 35 w 135"/>
              <a:gd name="T51" fmla="*/ 72 h 144"/>
              <a:gd name="T52" fmla="*/ 16 w 135"/>
              <a:gd name="T53" fmla="*/ 102 h 144"/>
              <a:gd name="T54" fmla="*/ 36 w 135"/>
              <a:gd name="T55" fmla="*/ 90 h 144"/>
              <a:gd name="T56" fmla="*/ 16 w 135"/>
              <a:gd name="T57" fmla="*/ 102 h 144"/>
              <a:gd name="T58" fmla="*/ 51 w 135"/>
              <a:gd name="T59" fmla="*/ 100 h 144"/>
              <a:gd name="T60" fmla="*/ 46 w 135"/>
              <a:gd name="T61" fmla="*/ 110 h 144"/>
              <a:gd name="T62" fmla="*/ 68 w 135"/>
              <a:gd name="T63" fmla="*/ 131 h 144"/>
              <a:gd name="T64" fmla="*/ 68 w 135"/>
              <a:gd name="T65" fmla="*/ 109 h 144"/>
              <a:gd name="T66" fmla="*/ 68 w 135"/>
              <a:gd name="T67" fmla="*/ 131 h 144"/>
              <a:gd name="T68" fmla="*/ 74 w 135"/>
              <a:gd name="T69" fmla="*/ 106 h 144"/>
              <a:gd name="T70" fmla="*/ 94 w 135"/>
              <a:gd name="T71" fmla="*/ 94 h 144"/>
              <a:gd name="T72" fmla="*/ 82 w 135"/>
              <a:gd name="T73" fmla="*/ 97 h 144"/>
              <a:gd name="T74" fmla="*/ 54 w 135"/>
              <a:gd name="T75" fmla="*/ 97 h 144"/>
              <a:gd name="T76" fmla="*/ 39 w 135"/>
              <a:gd name="T77" fmla="*/ 72 h 144"/>
              <a:gd name="T78" fmla="*/ 54 w 135"/>
              <a:gd name="T79" fmla="*/ 47 h 144"/>
              <a:gd name="T80" fmla="*/ 82 w 135"/>
              <a:gd name="T81" fmla="*/ 47 h 144"/>
              <a:gd name="T82" fmla="*/ 96 w 135"/>
              <a:gd name="T83" fmla="*/ 72 h 144"/>
              <a:gd name="T84" fmla="*/ 82 w 135"/>
              <a:gd name="T85" fmla="*/ 97 h 144"/>
              <a:gd name="T86" fmla="*/ 95 w 135"/>
              <a:gd name="T87" fmla="*/ 110 h 144"/>
              <a:gd name="T88" fmla="*/ 115 w 135"/>
              <a:gd name="T89" fmla="*/ 7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 h="144">
                <a:moveTo>
                  <a:pt x="68" y="58"/>
                </a:moveTo>
                <a:cubicBezTo>
                  <a:pt x="61" y="58"/>
                  <a:pt x="55" y="63"/>
                  <a:pt x="55" y="70"/>
                </a:cubicBezTo>
                <a:cubicBezTo>
                  <a:pt x="55" y="77"/>
                  <a:pt x="61" y="82"/>
                  <a:pt x="68" y="82"/>
                </a:cubicBezTo>
                <a:cubicBezTo>
                  <a:pt x="75" y="82"/>
                  <a:pt x="80" y="77"/>
                  <a:pt x="80" y="70"/>
                </a:cubicBezTo>
                <a:cubicBezTo>
                  <a:pt x="80" y="63"/>
                  <a:pt x="75" y="58"/>
                  <a:pt x="68" y="58"/>
                </a:cubicBezTo>
                <a:close/>
                <a:moveTo>
                  <a:pt x="119" y="72"/>
                </a:moveTo>
                <a:cubicBezTo>
                  <a:pt x="131" y="58"/>
                  <a:pt x="135" y="45"/>
                  <a:pt x="130" y="36"/>
                </a:cubicBezTo>
                <a:cubicBezTo>
                  <a:pt x="125" y="27"/>
                  <a:pt x="111" y="24"/>
                  <a:pt x="94" y="27"/>
                </a:cubicBezTo>
                <a:cubicBezTo>
                  <a:pt x="87" y="11"/>
                  <a:pt x="78" y="0"/>
                  <a:pt x="68" y="0"/>
                </a:cubicBezTo>
                <a:cubicBezTo>
                  <a:pt x="57" y="0"/>
                  <a:pt x="48" y="11"/>
                  <a:pt x="42" y="27"/>
                </a:cubicBezTo>
                <a:cubicBezTo>
                  <a:pt x="25" y="24"/>
                  <a:pt x="11" y="27"/>
                  <a:pt x="5" y="36"/>
                </a:cubicBezTo>
                <a:cubicBezTo>
                  <a:pt x="0" y="45"/>
                  <a:pt x="5" y="58"/>
                  <a:pt x="16" y="72"/>
                </a:cubicBezTo>
                <a:cubicBezTo>
                  <a:pt x="5" y="86"/>
                  <a:pt x="0" y="99"/>
                  <a:pt x="5" y="108"/>
                </a:cubicBezTo>
                <a:cubicBezTo>
                  <a:pt x="11" y="117"/>
                  <a:pt x="25" y="120"/>
                  <a:pt x="42" y="116"/>
                </a:cubicBezTo>
                <a:cubicBezTo>
                  <a:pt x="48" y="133"/>
                  <a:pt x="57" y="144"/>
                  <a:pt x="68" y="144"/>
                </a:cubicBezTo>
                <a:cubicBezTo>
                  <a:pt x="78" y="144"/>
                  <a:pt x="87" y="133"/>
                  <a:pt x="93" y="116"/>
                </a:cubicBezTo>
                <a:cubicBezTo>
                  <a:pt x="111" y="120"/>
                  <a:pt x="125" y="117"/>
                  <a:pt x="130" y="108"/>
                </a:cubicBezTo>
                <a:cubicBezTo>
                  <a:pt x="135" y="99"/>
                  <a:pt x="131" y="85"/>
                  <a:pt x="119" y="72"/>
                </a:cubicBezTo>
                <a:close/>
                <a:moveTo>
                  <a:pt x="119" y="42"/>
                </a:moveTo>
                <a:cubicBezTo>
                  <a:pt x="123" y="49"/>
                  <a:pt x="121" y="58"/>
                  <a:pt x="115" y="67"/>
                </a:cubicBezTo>
                <a:cubicBezTo>
                  <a:pt x="111" y="63"/>
                  <a:pt x="105" y="58"/>
                  <a:pt x="99" y="54"/>
                </a:cubicBezTo>
                <a:cubicBezTo>
                  <a:pt x="99" y="46"/>
                  <a:pt x="97" y="40"/>
                  <a:pt x="96" y="34"/>
                </a:cubicBezTo>
                <a:cubicBezTo>
                  <a:pt x="107" y="33"/>
                  <a:pt x="116" y="36"/>
                  <a:pt x="119" y="42"/>
                </a:cubicBezTo>
                <a:close/>
                <a:moveTo>
                  <a:pt x="100" y="60"/>
                </a:moveTo>
                <a:cubicBezTo>
                  <a:pt x="104" y="64"/>
                  <a:pt x="108" y="68"/>
                  <a:pt x="111" y="72"/>
                </a:cubicBezTo>
                <a:cubicBezTo>
                  <a:pt x="108" y="76"/>
                  <a:pt x="105" y="80"/>
                  <a:pt x="100" y="84"/>
                </a:cubicBezTo>
                <a:cubicBezTo>
                  <a:pt x="100" y="80"/>
                  <a:pt x="101" y="76"/>
                  <a:pt x="101" y="72"/>
                </a:cubicBezTo>
                <a:cubicBezTo>
                  <a:pt x="101" y="68"/>
                  <a:pt x="100" y="64"/>
                  <a:pt x="100" y="60"/>
                </a:cubicBezTo>
                <a:close/>
                <a:moveTo>
                  <a:pt x="94" y="50"/>
                </a:moveTo>
                <a:cubicBezTo>
                  <a:pt x="91" y="48"/>
                  <a:pt x="88" y="45"/>
                  <a:pt x="84" y="43"/>
                </a:cubicBezTo>
                <a:cubicBezTo>
                  <a:pt x="81" y="41"/>
                  <a:pt x="77" y="40"/>
                  <a:pt x="74" y="38"/>
                </a:cubicBezTo>
                <a:cubicBezTo>
                  <a:pt x="79" y="36"/>
                  <a:pt x="85" y="35"/>
                  <a:pt x="90" y="34"/>
                </a:cubicBezTo>
                <a:cubicBezTo>
                  <a:pt x="91" y="39"/>
                  <a:pt x="93" y="44"/>
                  <a:pt x="94" y="50"/>
                </a:cubicBezTo>
                <a:close/>
                <a:moveTo>
                  <a:pt x="68" y="12"/>
                </a:moveTo>
                <a:cubicBezTo>
                  <a:pt x="75" y="12"/>
                  <a:pt x="82" y="19"/>
                  <a:pt x="87" y="29"/>
                </a:cubicBezTo>
                <a:cubicBezTo>
                  <a:pt x="81" y="30"/>
                  <a:pt x="74" y="33"/>
                  <a:pt x="68" y="35"/>
                </a:cubicBezTo>
                <a:cubicBezTo>
                  <a:pt x="61" y="32"/>
                  <a:pt x="55" y="30"/>
                  <a:pt x="48" y="29"/>
                </a:cubicBezTo>
                <a:cubicBezTo>
                  <a:pt x="53" y="19"/>
                  <a:pt x="60" y="12"/>
                  <a:pt x="68" y="12"/>
                </a:cubicBezTo>
                <a:close/>
                <a:moveTo>
                  <a:pt x="46" y="34"/>
                </a:moveTo>
                <a:cubicBezTo>
                  <a:pt x="51" y="35"/>
                  <a:pt x="56" y="36"/>
                  <a:pt x="62" y="38"/>
                </a:cubicBezTo>
                <a:cubicBezTo>
                  <a:pt x="59" y="40"/>
                  <a:pt x="55" y="41"/>
                  <a:pt x="51" y="43"/>
                </a:cubicBezTo>
                <a:cubicBezTo>
                  <a:pt x="48" y="45"/>
                  <a:pt x="45" y="48"/>
                  <a:pt x="41" y="50"/>
                </a:cubicBezTo>
                <a:cubicBezTo>
                  <a:pt x="43" y="44"/>
                  <a:pt x="44" y="39"/>
                  <a:pt x="46" y="34"/>
                </a:cubicBezTo>
                <a:close/>
                <a:moveTo>
                  <a:pt x="16" y="42"/>
                </a:moveTo>
                <a:cubicBezTo>
                  <a:pt x="20" y="36"/>
                  <a:pt x="29" y="33"/>
                  <a:pt x="40" y="34"/>
                </a:cubicBezTo>
                <a:cubicBezTo>
                  <a:pt x="38" y="40"/>
                  <a:pt x="37" y="46"/>
                  <a:pt x="36" y="54"/>
                </a:cubicBezTo>
                <a:cubicBezTo>
                  <a:pt x="30" y="58"/>
                  <a:pt x="25" y="63"/>
                  <a:pt x="21" y="67"/>
                </a:cubicBezTo>
                <a:cubicBezTo>
                  <a:pt x="15" y="58"/>
                  <a:pt x="13" y="49"/>
                  <a:pt x="16" y="42"/>
                </a:cubicBezTo>
                <a:close/>
                <a:moveTo>
                  <a:pt x="36" y="84"/>
                </a:moveTo>
                <a:cubicBezTo>
                  <a:pt x="31" y="80"/>
                  <a:pt x="27" y="76"/>
                  <a:pt x="24" y="72"/>
                </a:cubicBezTo>
                <a:cubicBezTo>
                  <a:pt x="27" y="68"/>
                  <a:pt x="31" y="64"/>
                  <a:pt x="35" y="60"/>
                </a:cubicBezTo>
                <a:cubicBezTo>
                  <a:pt x="35" y="64"/>
                  <a:pt x="35" y="68"/>
                  <a:pt x="35" y="72"/>
                </a:cubicBezTo>
                <a:cubicBezTo>
                  <a:pt x="35" y="76"/>
                  <a:pt x="35" y="80"/>
                  <a:pt x="36" y="84"/>
                </a:cubicBezTo>
                <a:close/>
                <a:moveTo>
                  <a:pt x="16" y="102"/>
                </a:moveTo>
                <a:cubicBezTo>
                  <a:pt x="13" y="95"/>
                  <a:pt x="15" y="86"/>
                  <a:pt x="21" y="77"/>
                </a:cubicBezTo>
                <a:cubicBezTo>
                  <a:pt x="25" y="81"/>
                  <a:pt x="30" y="86"/>
                  <a:pt x="36" y="90"/>
                </a:cubicBezTo>
                <a:cubicBezTo>
                  <a:pt x="37" y="97"/>
                  <a:pt x="38" y="104"/>
                  <a:pt x="40" y="110"/>
                </a:cubicBezTo>
                <a:cubicBezTo>
                  <a:pt x="29" y="111"/>
                  <a:pt x="20" y="108"/>
                  <a:pt x="16" y="102"/>
                </a:cubicBezTo>
                <a:close/>
                <a:moveTo>
                  <a:pt x="42" y="94"/>
                </a:moveTo>
                <a:cubicBezTo>
                  <a:pt x="45" y="96"/>
                  <a:pt x="48" y="98"/>
                  <a:pt x="51" y="100"/>
                </a:cubicBezTo>
                <a:cubicBezTo>
                  <a:pt x="55" y="102"/>
                  <a:pt x="58" y="104"/>
                  <a:pt x="62" y="106"/>
                </a:cubicBezTo>
                <a:cubicBezTo>
                  <a:pt x="56" y="108"/>
                  <a:pt x="51" y="109"/>
                  <a:pt x="46" y="110"/>
                </a:cubicBezTo>
                <a:cubicBezTo>
                  <a:pt x="44" y="105"/>
                  <a:pt x="43" y="100"/>
                  <a:pt x="42" y="94"/>
                </a:cubicBezTo>
                <a:close/>
                <a:moveTo>
                  <a:pt x="68" y="131"/>
                </a:moveTo>
                <a:cubicBezTo>
                  <a:pt x="60" y="131"/>
                  <a:pt x="54" y="125"/>
                  <a:pt x="48" y="115"/>
                </a:cubicBezTo>
                <a:cubicBezTo>
                  <a:pt x="55" y="114"/>
                  <a:pt x="61" y="111"/>
                  <a:pt x="68" y="109"/>
                </a:cubicBezTo>
                <a:cubicBezTo>
                  <a:pt x="74" y="111"/>
                  <a:pt x="81" y="114"/>
                  <a:pt x="87" y="115"/>
                </a:cubicBezTo>
                <a:cubicBezTo>
                  <a:pt x="82" y="125"/>
                  <a:pt x="75" y="131"/>
                  <a:pt x="68" y="131"/>
                </a:cubicBezTo>
                <a:close/>
                <a:moveTo>
                  <a:pt x="90" y="110"/>
                </a:moveTo>
                <a:cubicBezTo>
                  <a:pt x="85" y="109"/>
                  <a:pt x="79" y="108"/>
                  <a:pt x="74" y="106"/>
                </a:cubicBezTo>
                <a:cubicBezTo>
                  <a:pt x="77" y="104"/>
                  <a:pt x="81" y="103"/>
                  <a:pt x="84" y="100"/>
                </a:cubicBezTo>
                <a:cubicBezTo>
                  <a:pt x="88" y="98"/>
                  <a:pt x="91" y="96"/>
                  <a:pt x="94" y="94"/>
                </a:cubicBezTo>
                <a:cubicBezTo>
                  <a:pt x="93" y="100"/>
                  <a:pt x="92" y="105"/>
                  <a:pt x="90" y="110"/>
                </a:cubicBezTo>
                <a:close/>
                <a:moveTo>
                  <a:pt x="82" y="97"/>
                </a:moveTo>
                <a:cubicBezTo>
                  <a:pt x="77" y="99"/>
                  <a:pt x="72" y="101"/>
                  <a:pt x="68" y="103"/>
                </a:cubicBezTo>
                <a:cubicBezTo>
                  <a:pt x="63" y="101"/>
                  <a:pt x="58" y="99"/>
                  <a:pt x="54" y="97"/>
                </a:cubicBezTo>
                <a:cubicBezTo>
                  <a:pt x="49" y="94"/>
                  <a:pt x="45" y="91"/>
                  <a:pt x="41" y="88"/>
                </a:cubicBezTo>
                <a:cubicBezTo>
                  <a:pt x="40" y="83"/>
                  <a:pt x="39" y="77"/>
                  <a:pt x="39" y="72"/>
                </a:cubicBezTo>
                <a:cubicBezTo>
                  <a:pt x="39" y="66"/>
                  <a:pt x="40" y="61"/>
                  <a:pt x="41" y="56"/>
                </a:cubicBezTo>
                <a:cubicBezTo>
                  <a:pt x="45" y="53"/>
                  <a:pt x="49" y="50"/>
                  <a:pt x="54" y="47"/>
                </a:cubicBezTo>
                <a:cubicBezTo>
                  <a:pt x="58" y="45"/>
                  <a:pt x="63" y="42"/>
                  <a:pt x="68" y="40"/>
                </a:cubicBezTo>
                <a:cubicBezTo>
                  <a:pt x="73" y="42"/>
                  <a:pt x="77" y="45"/>
                  <a:pt x="82" y="47"/>
                </a:cubicBezTo>
                <a:cubicBezTo>
                  <a:pt x="87" y="50"/>
                  <a:pt x="91" y="53"/>
                  <a:pt x="95" y="56"/>
                </a:cubicBezTo>
                <a:cubicBezTo>
                  <a:pt x="96" y="61"/>
                  <a:pt x="96" y="66"/>
                  <a:pt x="96" y="72"/>
                </a:cubicBezTo>
                <a:cubicBezTo>
                  <a:pt x="96" y="77"/>
                  <a:pt x="96" y="83"/>
                  <a:pt x="95" y="88"/>
                </a:cubicBezTo>
                <a:cubicBezTo>
                  <a:pt x="91" y="91"/>
                  <a:pt x="87" y="94"/>
                  <a:pt x="82" y="97"/>
                </a:cubicBezTo>
                <a:close/>
                <a:moveTo>
                  <a:pt x="119" y="102"/>
                </a:moveTo>
                <a:cubicBezTo>
                  <a:pt x="116" y="108"/>
                  <a:pt x="107" y="111"/>
                  <a:pt x="95" y="110"/>
                </a:cubicBezTo>
                <a:cubicBezTo>
                  <a:pt x="97" y="104"/>
                  <a:pt x="99" y="97"/>
                  <a:pt x="100" y="90"/>
                </a:cubicBezTo>
                <a:cubicBezTo>
                  <a:pt x="105" y="86"/>
                  <a:pt x="110" y="81"/>
                  <a:pt x="115" y="77"/>
                </a:cubicBezTo>
                <a:cubicBezTo>
                  <a:pt x="121" y="86"/>
                  <a:pt x="123" y="95"/>
                  <a:pt x="119" y="102"/>
                </a:cubicBezTo>
                <a:close/>
              </a:path>
            </a:pathLst>
          </a:custGeom>
          <a:solidFill>
            <a:schemeClr val="accent4">
              <a:lumMod val="50000"/>
            </a:schemeClr>
          </a:solidFill>
          <a:ln>
            <a:solidFill>
              <a:schemeClr val="accent4">
                <a:lumMod val="50000"/>
              </a:schemeClr>
            </a:solidFill>
          </a:ln>
        </p:spPr>
        <p:txBody>
          <a:bodyPr vert="horz" wrap="square" lIns="91440" tIns="45720" rIns="91440" bIns="45720" numCol="1" anchor="t" anchorCtr="0" compatLnSpc="1"/>
          <a:p>
            <a:endParaRPr lang="en-US"/>
          </a:p>
        </p:txBody>
      </p:sp>
      <p:sp>
        <p:nvSpPr>
          <p:cNvPr id="31" name="文本框 30"/>
          <p:cNvSpPr txBox="1"/>
          <p:nvPr/>
        </p:nvSpPr>
        <p:spPr>
          <a:xfrm>
            <a:off x="6417945" y="2467610"/>
            <a:ext cx="4857115" cy="2656205"/>
          </a:xfrm>
          <a:prstGeom prst="rect">
            <a:avLst/>
          </a:prstGeom>
          <a:noFill/>
        </p:spPr>
        <p:txBody>
          <a:bodyPr wrap="square" rtlCol="0">
            <a:spAutoFit/>
          </a:bodyPr>
          <a:p>
            <a:pPr fontAlgn="auto">
              <a:lnSpc>
                <a:spcPts val="2500"/>
              </a:lnSpc>
            </a:pPr>
            <a:r>
              <a:rPr lang="zh-CN" altLang="en-US">
                <a:latin typeface="微软雅黑" panose="020B0503020204020204" charset="-122"/>
                <a:ea typeface="微软雅黑" panose="020B0503020204020204" charset="-122"/>
                <a:cs typeface="微软雅黑" panose="020B0503020204020204" charset="-122"/>
              </a:rPr>
              <a:t>军用无人机</a:t>
            </a:r>
            <a:endParaRPr lang="zh-CN" altLang="en-US">
              <a:latin typeface="微软雅黑" panose="020B0503020204020204" charset="-122"/>
              <a:ea typeface="微软雅黑" panose="020B0503020204020204" charset="-122"/>
              <a:cs typeface="微软雅黑" panose="020B0503020204020204" charset="-122"/>
            </a:endParaRPr>
          </a:p>
          <a:p>
            <a:pPr fontAlgn="auto">
              <a:lnSpc>
                <a:spcPts val="2500"/>
              </a:lnSpc>
            </a:pPr>
            <a:r>
              <a:rPr lang="zh-CN" altLang="en-US">
                <a:latin typeface="微软雅黑" panose="020B0503020204020204" charset="-122"/>
                <a:ea typeface="微软雅黑" panose="020B0503020204020204" charset="-122"/>
                <a:cs typeface="微软雅黑" panose="020B0503020204020204" charset="-122"/>
              </a:rPr>
              <a:t> </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侦察无人机       </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运输无人机</a:t>
            </a:r>
            <a:endParaRPr lang="zh-CN" altLang="en-US">
              <a:latin typeface="微软雅黑" panose="020B0503020204020204" charset="-122"/>
              <a:ea typeface="微软雅黑" panose="020B0503020204020204" charset="-122"/>
              <a:cs typeface="微软雅黑" panose="020B0503020204020204" charset="-122"/>
            </a:endParaRPr>
          </a:p>
          <a:p>
            <a:pPr fontAlgn="auto">
              <a:lnSpc>
                <a:spcPts val="2500"/>
              </a:lnSpc>
            </a:pPr>
            <a:r>
              <a:rPr lang="zh-CN" altLang="en-US">
                <a:latin typeface="微软雅黑" panose="020B0503020204020204" charset="-122"/>
                <a:ea typeface="微软雅黑" panose="020B0503020204020204" charset="-122"/>
                <a:cs typeface="微软雅黑" panose="020B0503020204020204" charset="-122"/>
              </a:rPr>
              <a:t> </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诱饵无人机       </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电子干扰无人机</a:t>
            </a:r>
            <a:endParaRPr lang="zh-CN" altLang="en-US">
              <a:latin typeface="微软雅黑" panose="020B0503020204020204" charset="-122"/>
              <a:ea typeface="微软雅黑" panose="020B0503020204020204" charset="-122"/>
              <a:cs typeface="微软雅黑" panose="020B0503020204020204" charset="-122"/>
            </a:endParaRPr>
          </a:p>
          <a:p>
            <a:pPr fontAlgn="auto">
              <a:lnSpc>
                <a:spcPts val="2500"/>
              </a:lnSpc>
            </a:pPr>
            <a:r>
              <a:rPr lang="zh-CN" altLang="en-US">
                <a:latin typeface="微软雅黑" panose="020B0503020204020204" charset="-122"/>
                <a:ea typeface="微软雅黑" panose="020B0503020204020204" charset="-122"/>
                <a:cs typeface="微软雅黑" panose="020B0503020204020204" charset="-122"/>
              </a:rPr>
              <a:t> </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无人战斗机       </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巡航导弹无人机</a:t>
            </a:r>
            <a:endParaRPr lang="zh-CN" altLang="en-US">
              <a:latin typeface="微软雅黑" panose="020B0503020204020204" charset="-122"/>
              <a:ea typeface="微软雅黑" panose="020B0503020204020204" charset="-122"/>
              <a:cs typeface="微软雅黑" panose="020B0503020204020204" charset="-122"/>
            </a:endParaRPr>
          </a:p>
          <a:p>
            <a:pPr fontAlgn="auto">
              <a:lnSpc>
                <a:spcPts val="2500"/>
              </a:lnSpc>
            </a:pPr>
            <a:r>
              <a:rPr lang="zh-CN" altLang="en-US">
                <a:latin typeface="微软雅黑" panose="020B0503020204020204" charset="-122"/>
                <a:ea typeface="微软雅黑" panose="020B0503020204020204" charset="-122"/>
                <a:cs typeface="微软雅黑" panose="020B0503020204020204" charset="-122"/>
              </a:rPr>
              <a:t>商用无人机</a:t>
            </a:r>
            <a:endParaRPr lang="zh-CN" altLang="en-US">
              <a:latin typeface="微软雅黑" panose="020B0503020204020204" charset="-122"/>
              <a:ea typeface="微软雅黑" panose="020B0503020204020204" charset="-122"/>
              <a:cs typeface="微软雅黑" panose="020B0503020204020204" charset="-122"/>
            </a:endParaRPr>
          </a:p>
          <a:p>
            <a:pPr fontAlgn="auto">
              <a:lnSpc>
                <a:spcPts val="2500"/>
              </a:lnSpc>
            </a:pP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侦察无人机        </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自杀式无人机</a:t>
            </a:r>
            <a:endParaRPr lang="zh-CN" altLang="en-US">
              <a:latin typeface="微软雅黑" panose="020B0503020204020204" charset="-122"/>
              <a:ea typeface="微软雅黑" panose="020B0503020204020204" charset="-122"/>
              <a:cs typeface="微软雅黑" panose="020B0503020204020204" charset="-122"/>
            </a:endParaRPr>
          </a:p>
          <a:p>
            <a:pPr fontAlgn="auto">
              <a:lnSpc>
                <a:spcPts val="2500"/>
              </a:lnSpc>
            </a:pPr>
            <a:r>
              <a:rPr lang="zh-CN" altLang="en-US">
                <a:latin typeface="微软雅黑" panose="020B0503020204020204" charset="-122"/>
                <a:ea typeface="微软雅黑" panose="020B0503020204020204" charset="-122"/>
                <a:cs typeface="微软雅黑" panose="020B0503020204020204" charset="-122"/>
              </a:rPr>
              <a:t> </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航拍无人机</a:t>
            </a:r>
            <a:endParaRPr lang="zh-CN" altLang="en-US">
              <a:latin typeface="微软雅黑" panose="020B0503020204020204" charset="-122"/>
              <a:ea typeface="微软雅黑" panose="020B0503020204020204" charset="-122"/>
              <a:cs typeface="微软雅黑" panose="020B0503020204020204" charset="-122"/>
            </a:endParaRPr>
          </a:p>
          <a:p>
            <a:pPr fontAlgn="auto">
              <a:lnSpc>
                <a:spcPts val="2500"/>
              </a:lnSpc>
            </a:pPr>
            <a:r>
              <a:rPr lang="zh-CN" altLang="en-US">
                <a:latin typeface="微软雅黑" panose="020B0503020204020204" charset="-122"/>
                <a:ea typeface="微软雅黑" panose="020B0503020204020204" charset="-122"/>
                <a:cs typeface="微软雅黑" panose="020B0503020204020204" charset="-122"/>
              </a:rPr>
              <a:t> </a:t>
            </a:r>
            <a:r>
              <a:rPr lang="en-US" altLang="zh-CN">
                <a:latin typeface="微软雅黑" panose="020B0503020204020204" charset="-122"/>
                <a:ea typeface="微软雅黑" panose="020B0503020204020204" charset="-122"/>
                <a:cs typeface="微软雅黑" panose="020B0503020204020204" charset="-122"/>
              </a:rPr>
              <a:t>-</a:t>
            </a:r>
            <a:r>
              <a:rPr lang="zh-CN" altLang="en-US">
                <a:latin typeface="微软雅黑" panose="020B0503020204020204" charset="-122"/>
                <a:ea typeface="微软雅黑" panose="020B0503020204020204" charset="-122"/>
                <a:cs typeface="微软雅黑" panose="020B0503020204020204" charset="-122"/>
              </a:rPr>
              <a:t>农业无人机</a:t>
            </a:r>
            <a:endParaRPr lang="zh-CN" altLang="en-US">
              <a:latin typeface="微软雅黑" panose="020B0503020204020204" charset="-122"/>
              <a:ea typeface="微软雅黑" panose="020B0503020204020204" charset="-122"/>
              <a:cs typeface="微软雅黑" panose="020B0503020204020204" charset="-122"/>
            </a:endParaRPr>
          </a:p>
        </p:txBody>
      </p:sp>
      <p:sp>
        <p:nvSpPr>
          <p:cNvPr id="92" name="矩形 91"/>
          <p:cNvSpPr/>
          <p:nvPr/>
        </p:nvSpPr>
        <p:spPr>
          <a:xfrm>
            <a:off x="0" y="5776113"/>
            <a:ext cx="12191899" cy="1081252"/>
          </a:xfrm>
          <a:prstGeom prst="rect">
            <a:avLst/>
          </a:prstGeom>
          <a:solidFill>
            <a:schemeClr val="accent4">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3" name="文本框 82"/>
          <p:cNvSpPr txBox="1"/>
          <p:nvPr/>
        </p:nvSpPr>
        <p:spPr>
          <a:xfrm>
            <a:off x="367056" y="5775957"/>
            <a:ext cx="11070436" cy="903605"/>
          </a:xfrm>
          <a:prstGeom prst="rect">
            <a:avLst/>
          </a:prstGeom>
          <a:noFill/>
        </p:spPr>
        <p:txBody>
          <a:bodyPr wrap="square" rtlCol="0">
            <a:spAutoFit/>
          </a:bodyPr>
          <a:p>
            <a:pPr marL="0" marR="0" lvl="0" indent="0" algn="ctr" defTabSz="914400" rtl="0" eaLnBrk="1" fontAlgn="auto" latinLnBrk="0" hangingPunct="1">
              <a:lnSpc>
                <a:spcPct val="120000"/>
              </a:lnSpc>
              <a:spcBef>
                <a:spcPts val="0"/>
              </a:spcBef>
              <a:spcAft>
                <a:spcPts val="0"/>
              </a:spcAft>
              <a:buClrTx/>
              <a:buSzPct val="100000"/>
              <a:buFontTx/>
              <a:buNone/>
              <a:defRPr/>
            </a:pPr>
            <a:r>
              <a:rPr lang="en-US" sz="2000" b="1" dirty="0">
                <a:solidFill>
                  <a:schemeClr val="tx1"/>
                </a:solidFill>
                <a:latin typeface="微软雅黑" panose="020B0503020204020204" charset="-122"/>
                <a:ea typeface="微软雅黑" panose="020B0503020204020204" charset="-122"/>
              </a:rPr>
              <a:t>                      </a:t>
            </a:r>
            <a:r>
              <a:rPr sz="2000" b="1" dirty="0">
                <a:solidFill>
                  <a:schemeClr val="tx1"/>
                </a:solidFill>
                <a:latin typeface="微软雅黑" panose="020B0503020204020204" charset="-122"/>
                <a:ea typeface="微软雅黑" panose="020B0503020204020204" charset="-122"/>
              </a:rPr>
              <a:t>人工智能、飞控导航、网络通信等技术的发展，加快了无人机装备能力提升，使其</a:t>
            </a:r>
            <a:r>
              <a:rPr sz="2400" b="1" dirty="0">
                <a:solidFill>
                  <a:schemeClr val="accent4">
                    <a:lumMod val="50000"/>
                  </a:schemeClr>
                </a:solidFill>
                <a:latin typeface="微软雅黑" panose="020B0503020204020204" charset="-122"/>
                <a:ea typeface="微软雅黑" panose="020B0503020204020204" charset="-122"/>
              </a:rPr>
              <a:t>任务谱系日益完善</a:t>
            </a:r>
            <a:r>
              <a:rPr sz="2000" b="1" dirty="0">
                <a:solidFill>
                  <a:schemeClr val="tx1"/>
                </a:solidFill>
                <a:latin typeface="微软雅黑" panose="020B0503020204020204" charset="-122"/>
                <a:ea typeface="微软雅黑" panose="020B0503020204020204" charset="-122"/>
              </a:rPr>
              <a:t>。军用无人机正越来越深地嵌入战场，</a:t>
            </a:r>
            <a:r>
              <a:rPr sz="2400" b="1" dirty="0">
                <a:solidFill>
                  <a:schemeClr val="accent4">
                    <a:lumMod val="50000"/>
                  </a:schemeClr>
                </a:solidFill>
                <a:latin typeface="微软雅黑" panose="020B0503020204020204" charset="-122"/>
                <a:ea typeface="微软雅黑" panose="020B0503020204020204" charset="-122"/>
              </a:rPr>
              <a:t>革命性地开启现代战争新模式。</a:t>
            </a:r>
            <a:endParaRPr sz="2400" b="1" dirty="0">
              <a:solidFill>
                <a:schemeClr val="accent4">
                  <a:lumMod val="50000"/>
                </a:schemeClr>
              </a:solidFill>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48590" y="1711960"/>
            <a:ext cx="11527155" cy="447167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俄乌战争</a:t>
            </a:r>
            <a:endParaRPr lang="zh-CN" altLang="en-US" dirty="0"/>
          </a:p>
        </p:txBody>
      </p:sp>
      <p:sp>
        <p:nvSpPr>
          <p:cNvPr id="8" name="文本占位符 7"/>
          <p:cNvSpPr>
            <a:spLocks noGrp="1"/>
          </p:cNvSpPr>
          <p:nvPr>
            <p:ph type="body" sz="quarter" idx="14"/>
          </p:nvPr>
        </p:nvSpPr>
        <p:spPr>
          <a:xfrm>
            <a:off x="3679190" y="87630"/>
            <a:ext cx="3266440" cy="368300"/>
          </a:xfrm>
        </p:spPr>
        <p:txBody>
          <a:bodyPr wrap="square"/>
          <a:lstStyle/>
          <a:p>
            <a:r>
              <a:rPr lang="zh-CN" altLang="en-US" dirty="0"/>
              <a:t>什么是无人机战争</a:t>
            </a:r>
            <a:endParaRPr lang="zh-CN" altLang="en-US" dirty="0"/>
          </a:p>
        </p:txBody>
      </p:sp>
      <p:sp>
        <p:nvSpPr>
          <p:cNvPr id="3" name="文本框 2"/>
          <p:cNvSpPr txBox="1"/>
          <p:nvPr/>
        </p:nvSpPr>
        <p:spPr>
          <a:xfrm>
            <a:off x="753777" y="800100"/>
            <a:ext cx="8361680" cy="521970"/>
          </a:xfrm>
          <a:prstGeom prst="rect">
            <a:avLst/>
          </a:prstGeom>
          <a:noFill/>
        </p:spPr>
        <p:txBody>
          <a:bodyPr wrap="none" rtlCol="0">
            <a:spAutoFit/>
          </a:bodyPr>
          <a:lstStyle/>
          <a:p>
            <a:pPr algn="l"/>
            <a:r>
              <a:rPr lang="zh-CN" altLang="en-US" sz="2800" dirty="0">
                <a:solidFill>
                  <a:schemeClr val="accent4">
                    <a:lumMod val="50000"/>
                  </a:schemeClr>
                </a:solidFill>
                <a:latin typeface="+mj-ea"/>
                <a:ea typeface="+mj-ea"/>
              </a:rPr>
              <a:t>军用无人机：新兴空中作战力量，重塑未来空战模式</a:t>
            </a:r>
            <a:endParaRPr lang="zh-CN" altLang="en-US" sz="2800" dirty="0">
              <a:solidFill>
                <a:schemeClr val="accent4">
                  <a:lumMod val="50000"/>
                </a:schemeClr>
              </a:solidFill>
              <a:latin typeface="+mj-ea"/>
              <a:ea typeface="+mj-ea"/>
            </a:endParaRPr>
          </a:p>
        </p:txBody>
      </p:sp>
      <p:sp>
        <p:nvSpPr>
          <p:cNvPr id="30" name="Freeform 67"/>
          <p:cNvSpPr>
            <a:spLocks noEditPoints="1"/>
          </p:cNvSpPr>
          <p:nvPr/>
        </p:nvSpPr>
        <p:spPr bwMode="auto">
          <a:xfrm>
            <a:off x="148569" y="735999"/>
            <a:ext cx="605313" cy="649523"/>
          </a:xfrm>
          <a:custGeom>
            <a:avLst/>
            <a:gdLst>
              <a:gd name="T0" fmla="*/ 55 w 135"/>
              <a:gd name="T1" fmla="*/ 70 h 144"/>
              <a:gd name="T2" fmla="*/ 80 w 135"/>
              <a:gd name="T3" fmla="*/ 70 h 144"/>
              <a:gd name="T4" fmla="*/ 119 w 135"/>
              <a:gd name="T5" fmla="*/ 72 h 144"/>
              <a:gd name="T6" fmla="*/ 94 w 135"/>
              <a:gd name="T7" fmla="*/ 27 h 144"/>
              <a:gd name="T8" fmla="*/ 42 w 135"/>
              <a:gd name="T9" fmla="*/ 27 h 144"/>
              <a:gd name="T10" fmla="*/ 16 w 135"/>
              <a:gd name="T11" fmla="*/ 72 h 144"/>
              <a:gd name="T12" fmla="*/ 42 w 135"/>
              <a:gd name="T13" fmla="*/ 116 h 144"/>
              <a:gd name="T14" fmla="*/ 93 w 135"/>
              <a:gd name="T15" fmla="*/ 116 h 144"/>
              <a:gd name="T16" fmla="*/ 119 w 135"/>
              <a:gd name="T17" fmla="*/ 72 h 144"/>
              <a:gd name="T18" fmla="*/ 115 w 135"/>
              <a:gd name="T19" fmla="*/ 67 h 144"/>
              <a:gd name="T20" fmla="*/ 96 w 135"/>
              <a:gd name="T21" fmla="*/ 34 h 144"/>
              <a:gd name="T22" fmla="*/ 100 w 135"/>
              <a:gd name="T23" fmla="*/ 60 h 144"/>
              <a:gd name="T24" fmla="*/ 100 w 135"/>
              <a:gd name="T25" fmla="*/ 84 h 144"/>
              <a:gd name="T26" fmla="*/ 100 w 135"/>
              <a:gd name="T27" fmla="*/ 60 h 144"/>
              <a:gd name="T28" fmla="*/ 84 w 135"/>
              <a:gd name="T29" fmla="*/ 43 h 144"/>
              <a:gd name="T30" fmla="*/ 90 w 135"/>
              <a:gd name="T31" fmla="*/ 34 h 144"/>
              <a:gd name="T32" fmla="*/ 68 w 135"/>
              <a:gd name="T33" fmla="*/ 12 h 144"/>
              <a:gd name="T34" fmla="*/ 68 w 135"/>
              <a:gd name="T35" fmla="*/ 35 h 144"/>
              <a:gd name="T36" fmla="*/ 68 w 135"/>
              <a:gd name="T37" fmla="*/ 12 h 144"/>
              <a:gd name="T38" fmla="*/ 62 w 135"/>
              <a:gd name="T39" fmla="*/ 38 h 144"/>
              <a:gd name="T40" fmla="*/ 41 w 135"/>
              <a:gd name="T41" fmla="*/ 50 h 144"/>
              <a:gd name="T42" fmla="*/ 16 w 135"/>
              <a:gd name="T43" fmla="*/ 42 h 144"/>
              <a:gd name="T44" fmla="*/ 36 w 135"/>
              <a:gd name="T45" fmla="*/ 54 h 144"/>
              <a:gd name="T46" fmla="*/ 16 w 135"/>
              <a:gd name="T47" fmla="*/ 42 h 144"/>
              <a:gd name="T48" fmla="*/ 24 w 135"/>
              <a:gd name="T49" fmla="*/ 72 h 144"/>
              <a:gd name="T50" fmla="*/ 35 w 135"/>
              <a:gd name="T51" fmla="*/ 72 h 144"/>
              <a:gd name="T52" fmla="*/ 16 w 135"/>
              <a:gd name="T53" fmla="*/ 102 h 144"/>
              <a:gd name="T54" fmla="*/ 36 w 135"/>
              <a:gd name="T55" fmla="*/ 90 h 144"/>
              <a:gd name="T56" fmla="*/ 16 w 135"/>
              <a:gd name="T57" fmla="*/ 102 h 144"/>
              <a:gd name="T58" fmla="*/ 51 w 135"/>
              <a:gd name="T59" fmla="*/ 100 h 144"/>
              <a:gd name="T60" fmla="*/ 46 w 135"/>
              <a:gd name="T61" fmla="*/ 110 h 144"/>
              <a:gd name="T62" fmla="*/ 68 w 135"/>
              <a:gd name="T63" fmla="*/ 131 h 144"/>
              <a:gd name="T64" fmla="*/ 68 w 135"/>
              <a:gd name="T65" fmla="*/ 109 h 144"/>
              <a:gd name="T66" fmla="*/ 68 w 135"/>
              <a:gd name="T67" fmla="*/ 131 h 144"/>
              <a:gd name="T68" fmla="*/ 74 w 135"/>
              <a:gd name="T69" fmla="*/ 106 h 144"/>
              <a:gd name="T70" fmla="*/ 94 w 135"/>
              <a:gd name="T71" fmla="*/ 94 h 144"/>
              <a:gd name="T72" fmla="*/ 82 w 135"/>
              <a:gd name="T73" fmla="*/ 97 h 144"/>
              <a:gd name="T74" fmla="*/ 54 w 135"/>
              <a:gd name="T75" fmla="*/ 97 h 144"/>
              <a:gd name="T76" fmla="*/ 39 w 135"/>
              <a:gd name="T77" fmla="*/ 72 h 144"/>
              <a:gd name="T78" fmla="*/ 54 w 135"/>
              <a:gd name="T79" fmla="*/ 47 h 144"/>
              <a:gd name="T80" fmla="*/ 82 w 135"/>
              <a:gd name="T81" fmla="*/ 47 h 144"/>
              <a:gd name="T82" fmla="*/ 96 w 135"/>
              <a:gd name="T83" fmla="*/ 72 h 144"/>
              <a:gd name="T84" fmla="*/ 82 w 135"/>
              <a:gd name="T85" fmla="*/ 97 h 144"/>
              <a:gd name="T86" fmla="*/ 95 w 135"/>
              <a:gd name="T87" fmla="*/ 110 h 144"/>
              <a:gd name="T88" fmla="*/ 115 w 135"/>
              <a:gd name="T89" fmla="*/ 7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 h="144">
                <a:moveTo>
                  <a:pt x="68" y="58"/>
                </a:moveTo>
                <a:cubicBezTo>
                  <a:pt x="61" y="58"/>
                  <a:pt x="55" y="63"/>
                  <a:pt x="55" y="70"/>
                </a:cubicBezTo>
                <a:cubicBezTo>
                  <a:pt x="55" y="77"/>
                  <a:pt x="61" y="82"/>
                  <a:pt x="68" y="82"/>
                </a:cubicBezTo>
                <a:cubicBezTo>
                  <a:pt x="75" y="82"/>
                  <a:pt x="80" y="77"/>
                  <a:pt x="80" y="70"/>
                </a:cubicBezTo>
                <a:cubicBezTo>
                  <a:pt x="80" y="63"/>
                  <a:pt x="75" y="58"/>
                  <a:pt x="68" y="58"/>
                </a:cubicBezTo>
                <a:close/>
                <a:moveTo>
                  <a:pt x="119" y="72"/>
                </a:moveTo>
                <a:cubicBezTo>
                  <a:pt x="131" y="58"/>
                  <a:pt x="135" y="45"/>
                  <a:pt x="130" y="36"/>
                </a:cubicBezTo>
                <a:cubicBezTo>
                  <a:pt x="125" y="27"/>
                  <a:pt x="111" y="24"/>
                  <a:pt x="94" y="27"/>
                </a:cubicBezTo>
                <a:cubicBezTo>
                  <a:pt x="87" y="11"/>
                  <a:pt x="78" y="0"/>
                  <a:pt x="68" y="0"/>
                </a:cubicBezTo>
                <a:cubicBezTo>
                  <a:pt x="57" y="0"/>
                  <a:pt x="48" y="11"/>
                  <a:pt x="42" y="27"/>
                </a:cubicBezTo>
                <a:cubicBezTo>
                  <a:pt x="25" y="24"/>
                  <a:pt x="11" y="27"/>
                  <a:pt x="5" y="36"/>
                </a:cubicBezTo>
                <a:cubicBezTo>
                  <a:pt x="0" y="45"/>
                  <a:pt x="5" y="58"/>
                  <a:pt x="16" y="72"/>
                </a:cubicBezTo>
                <a:cubicBezTo>
                  <a:pt x="5" y="86"/>
                  <a:pt x="0" y="99"/>
                  <a:pt x="5" y="108"/>
                </a:cubicBezTo>
                <a:cubicBezTo>
                  <a:pt x="11" y="117"/>
                  <a:pt x="25" y="120"/>
                  <a:pt x="42" y="116"/>
                </a:cubicBezTo>
                <a:cubicBezTo>
                  <a:pt x="48" y="133"/>
                  <a:pt x="57" y="144"/>
                  <a:pt x="68" y="144"/>
                </a:cubicBezTo>
                <a:cubicBezTo>
                  <a:pt x="78" y="144"/>
                  <a:pt x="87" y="133"/>
                  <a:pt x="93" y="116"/>
                </a:cubicBezTo>
                <a:cubicBezTo>
                  <a:pt x="111" y="120"/>
                  <a:pt x="125" y="117"/>
                  <a:pt x="130" y="108"/>
                </a:cubicBezTo>
                <a:cubicBezTo>
                  <a:pt x="135" y="99"/>
                  <a:pt x="131" y="85"/>
                  <a:pt x="119" y="72"/>
                </a:cubicBezTo>
                <a:close/>
                <a:moveTo>
                  <a:pt x="119" y="42"/>
                </a:moveTo>
                <a:cubicBezTo>
                  <a:pt x="123" y="49"/>
                  <a:pt x="121" y="58"/>
                  <a:pt x="115" y="67"/>
                </a:cubicBezTo>
                <a:cubicBezTo>
                  <a:pt x="111" y="63"/>
                  <a:pt x="105" y="58"/>
                  <a:pt x="99" y="54"/>
                </a:cubicBezTo>
                <a:cubicBezTo>
                  <a:pt x="99" y="46"/>
                  <a:pt x="97" y="40"/>
                  <a:pt x="96" y="34"/>
                </a:cubicBezTo>
                <a:cubicBezTo>
                  <a:pt x="107" y="33"/>
                  <a:pt x="116" y="36"/>
                  <a:pt x="119" y="42"/>
                </a:cubicBezTo>
                <a:close/>
                <a:moveTo>
                  <a:pt x="100" y="60"/>
                </a:moveTo>
                <a:cubicBezTo>
                  <a:pt x="104" y="64"/>
                  <a:pt x="108" y="68"/>
                  <a:pt x="111" y="72"/>
                </a:cubicBezTo>
                <a:cubicBezTo>
                  <a:pt x="108" y="76"/>
                  <a:pt x="105" y="80"/>
                  <a:pt x="100" y="84"/>
                </a:cubicBezTo>
                <a:cubicBezTo>
                  <a:pt x="100" y="80"/>
                  <a:pt x="101" y="76"/>
                  <a:pt x="101" y="72"/>
                </a:cubicBezTo>
                <a:cubicBezTo>
                  <a:pt x="101" y="68"/>
                  <a:pt x="100" y="64"/>
                  <a:pt x="100" y="60"/>
                </a:cubicBezTo>
                <a:close/>
                <a:moveTo>
                  <a:pt x="94" y="50"/>
                </a:moveTo>
                <a:cubicBezTo>
                  <a:pt x="91" y="48"/>
                  <a:pt x="88" y="45"/>
                  <a:pt x="84" y="43"/>
                </a:cubicBezTo>
                <a:cubicBezTo>
                  <a:pt x="81" y="41"/>
                  <a:pt x="77" y="40"/>
                  <a:pt x="74" y="38"/>
                </a:cubicBezTo>
                <a:cubicBezTo>
                  <a:pt x="79" y="36"/>
                  <a:pt x="85" y="35"/>
                  <a:pt x="90" y="34"/>
                </a:cubicBezTo>
                <a:cubicBezTo>
                  <a:pt x="91" y="39"/>
                  <a:pt x="93" y="44"/>
                  <a:pt x="94" y="50"/>
                </a:cubicBezTo>
                <a:close/>
                <a:moveTo>
                  <a:pt x="68" y="12"/>
                </a:moveTo>
                <a:cubicBezTo>
                  <a:pt x="75" y="12"/>
                  <a:pt x="82" y="19"/>
                  <a:pt x="87" y="29"/>
                </a:cubicBezTo>
                <a:cubicBezTo>
                  <a:pt x="81" y="30"/>
                  <a:pt x="74" y="33"/>
                  <a:pt x="68" y="35"/>
                </a:cubicBezTo>
                <a:cubicBezTo>
                  <a:pt x="61" y="32"/>
                  <a:pt x="55" y="30"/>
                  <a:pt x="48" y="29"/>
                </a:cubicBezTo>
                <a:cubicBezTo>
                  <a:pt x="53" y="19"/>
                  <a:pt x="60" y="12"/>
                  <a:pt x="68" y="12"/>
                </a:cubicBezTo>
                <a:close/>
                <a:moveTo>
                  <a:pt x="46" y="34"/>
                </a:moveTo>
                <a:cubicBezTo>
                  <a:pt x="51" y="35"/>
                  <a:pt x="56" y="36"/>
                  <a:pt x="62" y="38"/>
                </a:cubicBezTo>
                <a:cubicBezTo>
                  <a:pt x="59" y="40"/>
                  <a:pt x="55" y="41"/>
                  <a:pt x="51" y="43"/>
                </a:cubicBezTo>
                <a:cubicBezTo>
                  <a:pt x="48" y="45"/>
                  <a:pt x="45" y="48"/>
                  <a:pt x="41" y="50"/>
                </a:cubicBezTo>
                <a:cubicBezTo>
                  <a:pt x="43" y="44"/>
                  <a:pt x="44" y="39"/>
                  <a:pt x="46" y="34"/>
                </a:cubicBezTo>
                <a:close/>
                <a:moveTo>
                  <a:pt x="16" y="42"/>
                </a:moveTo>
                <a:cubicBezTo>
                  <a:pt x="20" y="36"/>
                  <a:pt x="29" y="33"/>
                  <a:pt x="40" y="34"/>
                </a:cubicBezTo>
                <a:cubicBezTo>
                  <a:pt x="38" y="40"/>
                  <a:pt x="37" y="46"/>
                  <a:pt x="36" y="54"/>
                </a:cubicBezTo>
                <a:cubicBezTo>
                  <a:pt x="30" y="58"/>
                  <a:pt x="25" y="63"/>
                  <a:pt x="21" y="67"/>
                </a:cubicBezTo>
                <a:cubicBezTo>
                  <a:pt x="15" y="58"/>
                  <a:pt x="13" y="49"/>
                  <a:pt x="16" y="42"/>
                </a:cubicBezTo>
                <a:close/>
                <a:moveTo>
                  <a:pt x="36" y="84"/>
                </a:moveTo>
                <a:cubicBezTo>
                  <a:pt x="31" y="80"/>
                  <a:pt x="27" y="76"/>
                  <a:pt x="24" y="72"/>
                </a:cubicBezTo>
                <a:cubicBezTo>
                  <a:pt x="27" y="68"/>
                  <a:pt x="31" y="64"/>
                  <a:pt x="35" y="60"/>
                </a:cubicBezTo>
                <a:cubicBezTo>
                  <a:pt x="35" y="64"/>
                  <a:pt x="35" y="68"/>
                  <a:pt x="35" y="72"/>
                </a:cubicBezTo>
                <a:cubicBezTo>
                  <a:pt x="35" y="76"/>
                  <a:pt x="35" y="80"/>
                  <a:pt x="36" y="84"/>
                </a:cubicBezTo>
                <a:close/>
                <a:moveTo>
                  <a:pt x="16" y="102"/>
                </a:moveTo>
                <a:cubicBezTo>
                  <a:pt x="13" y="95"/>
                  <a:pt x="15" y="86"/>
                  <a:pt x="21" y="77"/>
                </a:cubicBezTo>
                <a:cubicBezTo>
                  <a:pt x="25" y="81"/>
                  <a:pt x="30" y="86"/>
                  <a:pt x="36" y="90"/>
                </a:cubicBezTo>
                <a:cubicBezTo>
                  <a:pt x="37" y="97"/>
                  <a:pt x="38" y="104"/>
                  <a:pt x="40" y="110"/>
                </a:cubicBezTo>
                <a:cubicBezTo>
                  <a:pt x="29" y="111"/>
                  <a:pt x="20" y="108"/>
                  <a:pt x="16" y="102"/>
                </a:cubicBezTo>
                <a:close/>
                <a:moveTo>
                  <a:pt x="42" y="94"/>
                </a:moveTo>
                <a:cubicBezTo>
                  <a:pt x="45" y="96"/>
                  <a:pt x="48" y="98"/>
                  <a:pt x="51" y="100"/>
                </a:cubicBezTo>
                <a:cubicBezTo>
                  <a:pt x="55" y="102"/>
                  <a:pt x="58" y="104"/>
                  <a:pt x="62" y="106"/>
                </a:cubicBezTo>
                <a:cubicBezTo>
                  <a:pt x="56" y="108"/>
                  <a:pt x="51" y="109"/>
                  <a:pt x="46" y="110"/>
                </a:cubicBezTo>
                <a:cubicBezTo>
                  <a:pt x="44" y="105"/>
                  <a:pt x="43" y="100"/>
                  <a:pt x="42" y="94"/>
                </a:cubicBezTo>
                <a:close/>
                <a:moveTo>
                  <a:pt x="68" y="131"/>
                </a:moveTo>
                <a:cubicBezTo>
                  <a:pt x="60" y="131"/>
                  <a:pt x="54" y="125"/>
                  <a:pt x="48" y="115"/>
                </a:cubicBezTo>
                <a:cubicBezTo>
                  <a:pt x="55" y="114"/>
                  <a:pt x="61" y="111"/>
                  <a:pt x="68" y="109"/>
                </a:cubicBezTo>
                <a:cubicBezTo>
                  <a:pt x="74" y="111"/>
                  <a:pt x="81" y="114"/>
                  <a:pt x="87" y="115"/>
                </a:cubicBezTo>
                <a:cubicBezTo>
                  <a:pt x="82" y="125"/>
                  <a:pt x="75" y="131"/>
                  <a:pt x="68" y="131"/>
                </a:cubicBezTo>
                <a:close/>
                <a:moveTo>
                  <a:pt x="90" y="110"/>
                </a:moveTo>
                <a:cubicBezTo>
                  <a:pt x="85" y="109"/>
                  <a:pt x="79" y="108"/>
                  <a:pt x="74" y="106"/>
                </a:cubicBezTo>
                <a:cubicBezTo>
                  <a:pt x="77" y="104"/>
                  <a:pt x="81" y="103"/>
                  <a:pt x="84" y="100"/>
                </a:cubicBezTo>
                <a:cubicBezTo>
                  <a:pt x="88" y="98"/>
                  <a:pt x="91" y="96"/>
                  <a:pt x="94" y="94"/>
                </a:cubicBezTo>
                <a:cubicBezTo>
                  <a:pt x="93" y="100"/>
                  <a:pt x="92" y="105"/>
                  <a:pt x="90" y="110"/>
                </a:cubicBezTo>
                <a:close/>
                <a:moveTo>
                  <a:pt x="82" y="97"/>
                </a:moveTo>
                <a:cubicBezTo>
                  <a:pt x="77" y="99"/>
                  <a:pt x="72" y="101"/>
                  <a:pt x="68" y="103"/>
                </a:cubicBezTo>
                <a:cubicBezTo>
                  <a:pt x="63" y="101"/>
                  <a:pt x="58" y="99"/>
                  <a:pt x="54" y="97"/>
                </a:cubicBezTo>
                <a:cubicBezTo>
                  <a:pt x="49" y="94"/>
                  <a:pt x="45" y="91"/>
                  <a:pt x="41" y="88"/>
                </a:cubicBezTo>
                <a:cubicBezTo>
                  <a:pt x="40" y="83"/>
                  <a:pt x="39" y="77"/>
                  <a:pt x="39" y="72"/>
                </a:cubicBezTo>
                <a:cubicBezTo>
                  <a:pt x="39" y="66"/>
                  <a:pt x="40" y="61"/>
                  <a:pt x="41" y="56"/>
                </a:cubicBezTo>
                <a:cubicBezTo>
                  <a:pt x="45" y="53"/>
                  <a:pt x="49" y="50"/>
                  <a:pt x="54" y="47"/>
                </a:cubicBezTo>
                <a:cubicBezTo>
                  <a:pt x="58" y="45"/>
                  <a:pt x="63" y="42"/>
                  <a:pt x="68" y="40"/>
                </a:cubicBezTo>
                <a:cubicBezTo>
                  <a:pt x="73" y="42"/>
                  <a:pt x="77" y="45"/>
                  <a:pt x="82" y="47"/>
                </a:cubicBezTo>
                <a:cubicBezTo>
                  <a:pt x="87" y="50"/>
                  <a:pt x="91" y="53"/>
                  <a:pt x="95" y="56"/>
                </a:cubicBezTo>
                <a:cubicBezTo>
                  <a:pt x="96" y="61"/>
                  <a:pt x="96" y="66"/>
                  <a:pt x="96" y="72"/>
                </a:cubicBezTo>
                <a:cubicBezTo>
                  <a:pt x="96" y="77"/>
                  <a:pt x="96" y="83"/>
                  <a:pt x="95" y="88"/>
                </a:cubicBezTo>
                <a:cubicBezTo>
                  <a:pt x="91" y="91"/>
                  <a:pt x="87" y="94"/>
                  <a:pt x="82" y="97"/>
                </a:cubicBezTo>
                <a:close/>
                <a:moveTo>
                  <a:pt x="119" y="102"/>
                </a:moveTo>
                <a:cubicBezTo>
                  <a:pt x="116" y="108"/>
                  <a:pt x="107" y="111"/>
                  <a:pt x="95" y="110"/>
                </a:cubicBezTo>
                <a:cubicBezTo>
                  <a:pt x="97" y="104"/>
                  <a:pt x="99" y="97"/>
                  <a:pt x="100" y="90"/>
                </a:cubicBezTo>
                <a:cubicBezTo>
                  <a:pt x="105" y="86"/>
                  <a:pt x="110" y="81"/>
                  <a:pt x="115" y="77"/>
                </a:cubicBezTo>
                <a:cubicBezTo>
                  <a:pt x="121" y="86"/>
                  <a:pt x="123" y="95"/>
                  <a:pt x="119" y="102"/>
                </a:cubicBezTo>
                <a:close/>
              </a:path>
            </a:pathLst>
          </a:custGeom>
          <a:solidFill>
            <a:schemeClr val="accent4">
              <a:lumMod val="50000"/>
            </a:schemeClr>
          </a:solidFill>
          <a:ln>
            <a:solidFill>
              <a:schemeClr val="accent4">
                <a:lumMod val="50000"/>
              </a:schemeClr>
            </a:solidFill>
          </a:ln>
        </p:spPr>
        <p:txBody>
          <a:bodyPr vert="horz" wrap="square" lIns="91440" tIns="45720" rIns="91440" bIns="45720" numCol="1" anchor="t" anchorCtr="0" compatLnSpc="1"/>
          <a:p>
            <a:endParaRPr lang="en-US"/>
          </a:p>
        </p:txBody>
      </p:sp>
      <p:pic>
        <p:nvPicPr>
          <p:cNvPr id="4" name="图片 3"/>
          <p:cNvPicPr>
            <a:picLocks noChangeAspect="1"/>
          </p:cNvPicPr>
          <p:nvPr/>
        </p:nvPicPr>
        <p:blipFill>
          <a:blip r:embed="rId1"/>
          <a:stretch>
            <a:fillRect/>
          </a:stretch>
        </p:blipFill>
        <p:spPr>
          <a:xfrm>
            <a:off x="242570" y="1890395"/>
            <a:ext cx="8007350" cy="4114800"/>
          </a:xfrm>
          <a:prstGeom prst="rect">
            <a:avLst/>
          </a:prstGeom>
          <a:noFill/>
          <a:ln w="28575" cmpd="sng">
            <a:solidFill>
              <a:schemeClr val="accent1">
                <a:shade val="50000"/>
              </a:schemeClr>
            </a:solidFill>
            <a:prstDash val="sysDot"/>
          </a:ln>
        </p:spPr>
      </p:pic>
      <p:sp>
        <p:nvSpPr>
          <p:cNvPr id="9" name="文本框 8"/>
          <p:cNvSpPr txBox="1"/>
          <p:nvPr/>
        </p:nvSpPr>
        <p:spPr>
          <a:xfrm>
            <a:off x="8474075" y="1883410"/>
            <a:ext cx="3123565" cy="4028440"/>
          </a:xfrm>
          <a:prstGeom prst="rect">
            <a:avLst/>
          </a:prstGeom>
          <a:noFill/>
        </p:spPr>
        <p:txBody>
          <a:bodyPr wrap="square" rtlCol="0">
            <a:spAutoFit/>
          </a:bodyPr>
          <a:p>
            <a:pPr fontAlgn="auto">
              <a:lnSpc>
                <a:spcPts val="2200"/>
              </a:lnSpc>
            </a:pPr>
            <a:r>
              <a:rPr lang="en-US" altLang="zh-CN"/>
              <a:t>   </a:t>
            </a:r>
            <a:r>
              <a:rPr lang="en-US" altLang="zh-CN">
                <a:latin typeface="微软雅黑" panose="020B0503020204020204" charset="-122"/>
                <a:ea typeface="微软雅黑" panose="020B0503020204020204" charset="-122"/>
                <a:cs typeface="微软雅黑" panose="020B0503020204020204" charset="-122"/>
              </a:rPr>
              <a:t> </a:t>
            </a:r>
            <a:r>
              <a:rPr lang="zh-CN" altLang="en-US">
                <a:latin typeface="微软雅黑" panose="020B0503020204020204" charset="-122"/>
                <a:ea typeface="微软雅黑" panose="020B0503020204020204" charset="-122"/>
                <a:cs typeface="微软雅黑" panose="020B0503020204020204" charset="-122"/>
              </a:rPr>
              <a:t>无人机系统或将成为未来武器装备重点采购方向。</a:t>
            </a:r>
            <a:endParaRPr lang="zh-CN" altLang="en-US">
              <a:latin typeface="微软雅黑" panose="020B0503020204020204" charset="-122"/>
              <a:ea typeface="微软雅黑" panose="020B0503020204020204" charset="-122"/>
              <a:cs typeface="微软雅黑" panose="020B0503020204020204" charset="-122"/>
            </a:endParaRPr>
          </a:p>
          <a:p>
            <a:pPr fontAlgn="auto">
              <a:lnSpc>
                <a:spcPts val="2200"/>
              </a:lnSpc>
            </a:pPr>
            <a:r>
              <a:rPr lang="zh-CN" altLang="en-US">
                <a:latin typeface="微软雅黑" panose="020B0503020204020204" charset="-122"/>
                <a:ea typeface="微软雅黑" panose="020B0503020204020204" charset="-122"/>
                <a:cs typeface="微软雅黑" panose="020B0503020204020204" charset="-122"/>
              </a:rPr>
              <a:t>    抢眼的实战表现和</a:t>
            </a:r>
            <a:r>
              <a:rPr lang="zh-CN" altLang="en-US" sz="2000" b="1">
                <a:solidFill>
                  <a:srgbClr val="FF0000"/>
                </a:solidFill>
                <a:latin typeface="微软雅黑" panose="020B0503020204020204" charset="-122"/>
                <a:ea typeface="微软雅黑" panose="020B0503020204020204" charset="-122"/>
                <a:cs typeface="微软雅黑" panose="020B0503020204020204" charset="-122"/>
              </a:rPr>
              <a:t>新技术新战法的频频“现身”</a:t>
            </a:r>
            <a:r>
              <a:rPr lang="zh-CN" altLang="en-US">
                <a:latin typeface="微软雅黑" panose="020B0503020204020204" charset="-122"/>
                <a:ea typeface="微软雅黑" panose="020B0503020204020204" charset="-122"/>
                <a:cs typeface="微软雅黑" panose="020B0503020204020204" charset="-122"/>
              </a:rPr>
              <a:t>，使无人机加速嵌入更加广阔的战场。</a:t>
            </a:r>
            <a:endParaRPr lang="zh-CN" altLang="en-US">
              <a:latin typeface="微软雅黑" panose="020B0503020204020204" charset="-122"/>
              <a:ea typeface="微软雅黑" panose="020B0503020204020204" charset="-122"/>
              <a:cs typeface="微软雅黑" panose="020B0503020204020204" charset="-122"/>
            </a:endParaRPr>
          </a:p>
          <a:p>
            <a:pPr fontAlgn="auto">
              <a:lnSpc>
                <a:spcPts val="2500"/>
              </a:lnSpc>
            </a:pPr>
            <a:r>
              <a:rPr lang="zh-CN" altLang="en-US">
                <a:latin typeface="微软雅黑" panose="020B0503020204020204" charset="-122"/>
                <a:ea typeface="微软雅黑" panose="020B0503020204020204" charset="-122"/>
                <a:cs typeface="微软雅黑" panose="020B0503020204020204" charset="-122"/>
              </a:rPr>
              <a:t>    人工智能成为无人机作战能力的重要推手。</a:t>
            </a:r>
            <a:r>
              <a:rPr lang="zh-CN" altLang="en-US" sz="2000" b="1">
                <a:solidFill>
                  <a:srgbClr val="FF0000"/>
                </a:solidFill>
                <a:latin typeface="微软雅黑" panose="020B0503020204020204" charset="-122"/>
                <a:ea typeface="微软雅黑" panose="020B0503020204020204" charset="-122"/>
                <a:cs typeface="微软雅黑" panose="020B0503020204020204" charset="-122"/>
              </a:rPr>
              <a:t>人工智能技术、机载处理技术以及空中飞行管理技术</a:t>
            </a:r>
            <a:r>
              <a:rPr lang="zh-CN" altLang="en-US">
                <a:latin typeface="微软雅黑" panose="020B0503020204020204" charset="-122"/>
                <a:ea typeface="微软雅黑" panose="020B0503020204020204" charset="-122"/>
                <a:cs typeface="微软雅黑" panose="020B0503020204020204" charset="-122"/>
              </a:rPr>
              <a:t>等的发展，无人机的发展前景十分广阔，极有可能</a:t>
            </a:r>
            <a:r>
              <a:rPr lang="zh-CN" altLang="en-US" sz="2000" b="1">
                <a:solidFill>
                  <a:srgbClr val="FF0000"/>
                </a:solidFill>
                <a:latin typeface="微软雅黑" panose="020B0503020204020204" charset="-122"/>
                <a:ea typeface="微软雅黑" panose="020B0503020204020204" charset="-122"/>
                <a:cs typeface="微软雅黑" panose="020B0503020204020204" charset="-122"/>
              </a:rPr>
              <a:t>从辅助作战变成作战主力部分</a:t>
            </a:r>
            <a:r>
              <a:rPr lang="zh-CN" altLang="en-US">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pic>
        <p:nvPicPr>
          <p:cNvPr id="10" name="图片 9" descr="303b3230303933313532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74075" y="1951990"/>
            <a:ext cx="320675" cy="282575"/>
          </a:xfrm>
          <a:prstGeom prst="rect">
            <a:avLst/>
          </a:prstGeom>
        </p:spPr>
      </p:pic>
      <p:pic>
        <p:nvPicPr>
          <p:cNvPr id="11" name="图片 10" descr="303b3230303933313532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74075" y="2498090"/>
            <a:ext cx="320675" cy="282575"/>
          </a:xfrm>
          <a:prstGeom prst="rect">
            <a:avLst/>
          </a:prstGeom>
        </p:spPr>
      </p:pic>
      <p:pic>
        <p:nvPicPr>
          <p:cNvPr id="12" name="图片 11" descr="303b3230303933313532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74075" y="3656330"/>
            <a:ext cx="320675" cy="2825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9080" y="1543050"/>
            <a:ext cx="11507470" cy="46736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俄乌战争</a:t>
            </a:r>
            <a:endParaRPr lang="zh-CN" altLang="en-US" dirty="0"/>
          </a:p>
        </p:txBody>
      </p:sp>
      <p:sp>
        <p:nvSpPr>
          <p:cNvPr id="8" name="文本占位符 7"/>
          <p:cNvSpPr>
            <a:spLocks noGrp="1"/>
          </p:cNvSpPr>
          <p:nvPr>
            <p:ph type="body" sz="quarter" idx="14"/>
          </p:nvPr>
        </p:nvSpPr>
        <p:spPr>
          <a:xfrm>
            <a:off x="3679190" y="87630"/>
            <a:ext cx="3266440" cy="368300"/>
          </a:xfrm>
        </p:spPr>
        <p:txBody>
          <a:bodyPr wrap="square"/>
          <a:lstStyle/>
          <a:p>
            <a:r>
              <a:rPr lang="zh-CN" altLang="en-US" dirty="0"/>
              <a:t>什么是无人机战争</a:t>
            </a:r>
            <a:endParaRPr lang="zh-CN" altLang="en-US" dirty="0"/>
          </a:p>
        </p:txBody>
      </p:sp>
      <p:sp>
        <p:nvSpPr>
          <p:cNvPr id="3" name="文本框 2"/>
          <p:cNvSpPr txBox="1"/>
          <p:nvPr/>
        </p:nvSpPr>
        <p:spPr>
          <a:xfrm>
            <a:off x="753777" y="800100"/>
            <a:ext cx="3738880" cy="521970"/>
          </a:xfrm>
          <a:prstGeom prst="rect">
            <a:avLst/>
          </a:prstGeom>
          <a:noFill/>
        </p:spPr>
        <p:txBody>
          <a:bodyPr wrap="none" rtlCol="0">
            <a:spAutoFit/>
          </a:bodyPr>
          <a:lstStyle/>
          <a:p>
            <a:pPr algn="l"/>
            <a:r>
              <a:rPr lang="zh-CN" altLang="en-US" sz="2800" dirty="0">
                <a:solidFill>
                  <a:schemeClr val="accent4">
                    <a:lumMod val="50000"/>
                  </a:schemeClr>
                </a:solidFill>
                <a:latin typeface="+mj-ea"/>
                <a:ea typeface="+mj-ea"/>
              </a:rPr>
              <a:t>军用无人机：作战运用</a:t>
            </a:r>
            <a:endParaRPr lang="zh-CN" altLang="en-US" sz="2800" dirty="0">
              <a:solidFill>
                <a:schemeClr val="accent4">
                  <a:lumMod val="50000"/>
                </a:schemeClr>
              </a:solidFill>
              <a:latin typeface="+mj-ea"/>
              <a:ea typeface="+mj-ea"/>
            </a:endParaRPr>
          </a:p>
        </p:txBody>
      </p:sp>
      <p:sp>
        <p:nvSpPr>
          <p:cNvPr id="30" name="Freeform 67"/>
          <p:cNvSpPr>
            <a:spLocks noEditPoints="1"/>
          </p:cNvSpPr>
          <p:nvPr/>
        </p:nvSpPr>
        <p:spPr bwMode="auto">
          <a:xfrm>
            <a:off x="148569" y="735999"/>
            <a:ext cx="605313" cy="649523"/>
          </a:xfrm>
          <a:custGeom>
            <a:avLst/>
            <a:gdLst>
              <a:gd name="T0" fmla="*/ 55 w 135"/>
              <a:gd name="T1" fmla="*/ 70 h 144"/>
              <a:gd name="T2" fmla="*/ 80 w 135"/>
              <a:gd name="T3" fmla="*/ 70 h 144"/>
              <a:gd name="T4" fmla="*/ 119 w 135"/>
              <a:gd name="T5" fmla="*/ 72 h 144"/>
              <a:gd name="T6" fmla="*/ 94 w 135"/>
              <a:gd name="T7" fmla="*/ 27 h 144"/>
              <a:gd name="T8" fmla="*/ 42 w 135"/>
              <a:gd name="T9" fmla="*/ 27 h 144"/>
              <a:gd name="T10" fmla="*/ 16 w 135"/>
              <a:gd name="T11" fmla="*/ 72 h 144"/>
              <a:gd name="T12" fmla="*/ 42 w 135"/>
              <a:gd name="T13" fmla="*/ 116 h 144"/>
              <a:gd name="T14" fmla="*/ 93 w 135"/>
              <a:gd name="T15" fmla="*/ 116 h 144"/>
              <a:gd name="T16" fmla="*/ 119 w 135"/>
              <a:gd name="T17" fmla="*/ 72 h 144"/>
              <a:gd name="T18" fmla="*/ 115 w 135"/>
              <a:gd name="T19" fmla="*/ 67 h 144"/>
              <a:gd name="T20" fmla="*/ 96 w 135"/>
              <a:gd name="T21" fmla="*/ 34 h 144"/>
              <a:gd name="T22" fmla="*/ 100 w 135"/>
              <a:gd name="T23" fmla="*/ 60 h 144"/>
              <a:gd name="T24" fmla="*/ 100 w 135"/>
              <a:gd name="T25" fmla="*/ 84 h 144"/>
              <a:gd name="T26" fmla="*/ 100 w 135"/>
              <a:gd name="T27" fmla="*/ 60 h 144"/>
              <a:gd name="T28" fmla="*/ 84 w 135"/>
              <a:gd name="T29" fmla="*/ 43 h 144"/>
              <a:gd name="T30" fmla="*/ 90 w 135"/>
              <a:gd name="T31" fmla="*/ 34 h 144"/>
              <a:gd name="T32" fmla="*/ 68 w 135"/>
              <a:gd name="T33" fmla="*/ 12 h 144"/>
              <a:gd name="T34" fmla="*/ 68 w 135"/>
              <a:gd name="T35" fmla="*/ 35 h 144"/>
              <a:gd name="T36" fmla="*/ 68 w 135"/>
              <a:gd name="T37" fmla="*/ 12 h 144"/>
              <a:gd name="T38" fmla="*/ 62 w 135"/>
              <a:gd name="T39" fmla="*/ 38 h 144"/>
              <a:gd name="T40" fmla="*/ 41 w 135"/>
              <a:gd name="T41" fmla="*/ 50 h 144"/>
              <a:gd name="T42" fmla="*/ 16 w 135"/>
              <a:gd name="T43" fmla="*/ 42 h 144"/>
              <a:gd name="T44" fmla="*/ 36 w 135"/>
              <a:gd name="T45" fmla="*/ 54 h 144"/>
              <a:gd name="T46" fmla="*/ 16 w 135"/>
              <a:gd name="T47" fmla="*/ 42 h 144"/>
              <a:gd name="T48" fmla="*/ 24 w 135"/>
              <a:gd name="T49" fmla="*/ 72 h 144"/>
              <a:gd name="T50" fmla="*/ 35 w 135"/>
              <a:gd name="T51" fmla="*/ 72 h 144"/>
              <a:gd name="T52" fmla="*/ 16 w 135"/>
              <a:gd name="T53" fmla="*/ 102 h 144"/>
              <a:gd name="T54" fmla="*/ 36 w 135"/>
              <a:gd name="T55" fmla="*/ 90 h 144"/>
              <a:gd name="T56" fmla="*/ 16 w 135"/>
              <a:gd name="T57" fmla="*/ 102 h 144"/>
              <a:gd name="T58" fmla="*/ 51 w 135"/>
              <a:gd name="T59" fmla="*/ 100 h 144"/>
              <a:gd name="T60" fmla="*/ 46 w 135"/>
              <a:gd name="T61" fmla="*/ 110 h 144"/>
              <a:gd name="T62" fmla="*/ 68 w 135"/>
              <a:gd name="T63" fmla="*/ 131 h 144"/>
              <a:gd name="T64" fmla="*/ 68 w 135"/>
              <a:gd name="T65" fmla="*/ 109 h 144"/>
              <a:gd name="T66" fmla="*/ 68 w 135"/>
              <a:gd name="T67" fmla="*/ 131 h 144"/>
              <a:gd name="T68" fmla="*/ 74 w 135"/>
              <a:gd name="T69" fmla="*/ 106 h 144"/>
              <a:gd name="T70" fmla="*/ 94 w 135"/>
              <a:gd name="T71" fmla="*/ 94 h 144"/>
              <a:gd name="T72" fmla="*/ 82 w 135"/>
              <a:gd name="T73" fmla="*/ 97 h 144"/>
              <a:gd name="T74" fmla="*/ 54 w 135"/>
              <a:gd name="T75" fmla="*/ 97 h 144"/>
              <a:gd name="T76" fmla="*/ 39 w 135"/>
              <a:gd name="T77" fmla="*/ 72 h 144"/>
              <a:gd name="T78" fmla="*/ 54 w 135"/>
              <a:gd name="T79" fmla="*/ 47 h 144"/>
              <a:gd name="T80" fmla="*/ 82 w 135"/>
              <a:gd name="T81" fmla="*/ 47 h 144"/>
              <a:gd name="T82" fmla="*/ 96 w 135"/>
              <a:gd name="T83" fmla="*/ 72 h 144"/>
              <a:gd name="T84" fmla="*/ 82 w 135"/>
              <a:gd name="T85" fmla="*/ 97 h 144"/>
              <a:gd name="T86" fmla="*/ 95 w 135"/>
              <a:gd name="T87" fmla="*/ 110 h 144"/>
              <a:gd name="T88" fmla="*/ 115 w 135"/>
              <a:gd name="T89" fmla="*/ 7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 h="144">
                <a:moveTo>
                  <a:pt x="68" y="58"/>
                </a:moveTo>
                <a:cubicBezTo>
                  <a:pt x="61" y="58"/>
                  <a:pt x="55" y="63"/>
                  <a:pt x="55" y="70"/>
                </a:cubicBezTo>
                <a:cubicBezTo>
                  <a:pt x="55" y="77"/>
                  <a:pt x="61" y="82"/>
                  <a:pt x="68" y="82"/>
                </a:cubicBezTo>
                <a:cubicBezTo>
                  <a:pt x="75" y="82"/>
                  <a:pt x="80" y="77"/>
                  <a:pt x="80" y="70"/>
                </a:cubicBezTo>
                <a:cubicBezTo>
                  <a:pt x="80" y="63"/>
                  <a:pt x="75" y="58"/>
                  <a:pt x="68" y="58"/>
                </a:cubicBezTo>
                <a:close/>
                <a:moveTo>
                  <a:pt x="119" y="72"/>
                </a:moveTo>
                <a:cubicBezTo>
                  <a:pt x="131" y="58"/>
                  <a:pt x="135" y="45"/>
                  <a:pt x="130" y="36"/>
                </a:cubicBezTo>
                <a:cubicBezTo>
                  <a:pt x="125" y="27"/>
                  <a:pt x="111" y="24"/>
                  <a:pt x="94" y="27"/>
                </a:cubicBezTo>
                <a:cubicBezTo>
                  <a:pt x="87" y="11"/>
                  <a:pt x="78" y="0"/>
                  <a:pt x="68" y="0"/>
                </a:cubicBezTo>
                <a:cubicBezTo>
                  <a:pt x="57" y="0"/>
                  <a:pt x="48" y="11"/>
                  <a:pt x="42" y="27"/>
                </a:cubicBezTo>
                <a:cubicBezTo>
                  <a:pt x="25" y="24"/>
                  <a:pt x="11" y="27"/>
                  <a:pt x="5" y="36"/>
                </a:cubicBezTo>
                <a:cubicBezTo>
                  <a:pt x="0" y="45"/>
                  <a:pt x="5" y="58"/>
                  <a:pt x="16" y="72"/>
                </a:cubicBezTo>
                <a:cubicBezTo>
                  <a:pt x="5" y="86"/>
                  <a:pt x="0" y="99"/>
                  <a:pt x="5" y="108"/>
                </a:cubicBezTo>
                <a:cubicBezTo>
                  <a:pt x="11" y="117"/>
                  <a:pt x="25" y="120"/>
                  <a:pt x="42" y="116"/>
                </a:cubicBezTo>
                <a:cubicBezTo>
                  <a:pt x="48" y="133"/>
                  <a:pt x="57" y="144"/>
                  <a:pt x="68" y="144"/>
                </a:cubicBezTo>
                <a:cubicBezTo>
                  <a:pt x="78" y="144"/>
                  <a:pt x="87" y="133"/>
                  <a:pt x="93" y="116"/>
                </a:cubicBezTo>
                <a:cubicBezTo>
                  <a:pt x="111" y="120"/>
                  <a:pt x="125" y="117"/>
                  <a:pt x="130" y="108"/>
                </a:cubicBezTo>
                <a:cubicBezTo>
                  <a:pt x="135" y="99"/>
                  <a:pt x="131" y="85"/>
                  <a:pt x="119" y="72"/>
                </a:cubicBezTo>
                <a:close/>
                <a:moveTo>
                  <a:pt x="119" y="42"/>
                </a:moveTo>
                <a:cubicBezTo>
                  <a:pt x="123" y="49"/>
                  <a:pt x="121" y="58"/>
                  <a:pt x="115" y="67"/>
                </a:cubicBezTo>
                <a:cubicBezTo>
                  <a:pt x="111" y="63"/>
                  <a:pt x="105" y="58"/>
                  <a:pt x="99" y="54"/>
                </a:cubicBezTo>
                <a:cubicBezTo>
                  <a:pt x="99" y="46"/>
                  <a:pt x="97" y="40"/>
                  <a:pt x="96" y="34"/>
                </a:cubicBezTo>
                <a:cubicBezTo>
                  <a:pt x="107" y="33"/>
                  <a:pt x="116" y="36"/>
                  <a:pt x="119" y="42"/>
                </a:cubicBezTo>
                <a:close/>
                <a:moveTo>
                  <a:pt x="100" y="60"/>
                </a:moveTo>
                <a:cubicBezTo>
                  <a:pt x="104" y="64"/>
                  <a:pt x="108" y="68"/>
                  <a:pt x="111" y="72"/>
                </a:cubicBezTo>
                <a:cubicBezTo>
                  <a:pt x="108" y="76"/>
                  <a:pt x="105" y="80"/>
                  <a:pt x="100" y="84"/>
                </a:cubicBezTo>
                <a:cubicBezTo>
                  <a:pt x="100" y="80"/>
                  <a:pt x="101" y="76"/>
                  <a:pt x="101" y="72"/>
                </a:cubicBezTo>
                <a:cubicBezTo>
                  <a:pt x="101" y="68"/>
                  <a:pt x="100" y="64"/>
                  <a:pt x="100" y="60"/>
                </a:cubicBezTo>
                <a:close/>
                <a:moveTo>
                  <a:pt x="94" y="50"/>
                </a:moveTo>
                <a:cubicBezTo>
                  <a:pt x="91" y="48"/>
                  <a:pt x="88" y="45"/>
                  <a:pt x="84" y="43"/>
                </a:cubicBezTo>
                <a:cubicBezTo>
                  <a:pt x="81" y="41"/>
                  <a:pt x="77" y="40"/>
                  <a:pt x="74" y="38"/>
                </a:cubicBezTo>
                <a:cubicBezTo>
                  <a:pt x="79" y="36"/>
                  <a:pt x="85" y="35"/>
                  <a:pt x="90" y="34"/>
                </a:cubicBezTo>
                <a:cubicBezTo>
                  <a:pt x="91" y="39"/>
                  <a:pt x="93" y="44"/>
                  <a:pt x="94" y="50"/>
                </a:cubicBezTo>
                <a:close/>
                <a:moveTo>
                  <a:pt x="68" y="12"/>
                </a:moveTo>
                <a:cubicBezTo>
                  <a:pt x="75" y="12"/>
                  <a:pt x="82" y="19"/>
                  <a:pt x="87" y="29"/>
                </a:cubicBezTo>
                <a:cubicBezTo>
                  <a:pt x="81" y="30"/>
                  <a:pt x="74" y="33"/>
                  <a:pt x="68" y="35"/>
                </a:cubicBezTo>
                <a:cubicBezTo>
                  <a:pt x="61" y="32"/>
                  <a:pt x="55" y="30"/>
                  <a:pt x="48" y="29"/>
                </a:cubicBezTo>
                <a:cubicBezTo>
                  <a:pt x="53" y="19"/>
                  <a:pt x="60" y="12"/>
                  <a:pt x="68" y="12"/>
                </a:cubicBezTo>
                <a:close/>
                <a:moveTo>
                  <a:pt x="46" y="34"/>
                </a:moveTo>
                <a:cubicBezTo>
                  <a:pt x="51" y="35"/>
                  <a:pt x="56" y="36"/>
                  <a:pt x="62" y="38"/>
                </a:cubicBezTo>
                <a:cubicBezTo>
                  <a:pt x="59" y="40"/>
                  <a:pt x="55" y="41"/>
                  <a:pt x="51" y="43"/>
                </a:cubicBezTo>
                <a:cubicBezTo>
                  <a:pt x="48" y="45"/>
                  <a:pt x="45" y="48"/>
                  <a:pt x="41" y="50"/>
                </a:cubicBezTo>
                <a:cubicBezTo>
                  <a:pt x="43" y="44"/>
                  <a:pt x="44" y="39"/>
                  <a:pt x="46" y="34"/>
                </a:cubicBezTo>
                <a:close/>
                <a:moveTo>
                  <a:pt x="16" y="42"/>
                </a:moveTo>
                <a:cubicBezTo>
                  <a:pt x="20" y="36"/>
                  <a:pt x="29" y="33"/>
                  <a:pt x="40" y="34"/>
                </a:cubicBezTo>
                <a:cubicBezTo>
                  <a:pt x="38" y="40"/>
                  <a:pt x="37" y="46"/>
                  <a:pt x="36" y="54"/>
                </a:cubicBezTo>
                <a:cubicBezTo>
                  <a:pt x="30" y="58"/>
                  <a:pt x="25" y="63"/>
                  <a:pt x="21" y="67"/>
                </a:cubicBezTo>
                <a:cubicBezTo>
                  <a:pt x="15" y="58"/>
                  <a:pt x="13" y="49"/>
                  <a:pt x="16" y="42"/>
                </a:cubicBezTo>
                <a:close/>
                <a:moveTo>
                  <a:pt x="36" y="84"/>
                </a:moveTo>
                <a:cubicBezTo>
                  <a:pt x="31" y="80"/>
                  <a:pt x="27" y="76"/>
                  <a:pt x="24" y="72"/>
                </a:cubicBezTo>
                <a:cubicBezTo>
                  <a:pt x="27" y="68"/>
                  <a:pt x="31" y="64"/>
                  <a:pt x="35" y="60"/>
                </a:cubicBezTo>
                <a:cubicBezTo>
                  <a:pt x="35" y="64"/>
                  <a:pt x="35" y="68"/>
                  <a:pt x="35" y="72"/>
                </a:cubicBezTo>
                <a:cubicBezTo>
                  <a:pt x="35" y="76"/>
                  <a:pt x="35" y="80"/>
                  <a:pt x="36" y="84"/>
                </a:cubicBezTo>
                <a:close/>
                <a:moveTo>
                  <a:pt x="16" y="102"/>
                </a:moveTo>
                <a:cubicBezTo>
                  <a:pt x="13" y="95"/>
                  <a:pt x="15" y="86"/>
                  <a:pt x="21" y="77"/>
                </a:cubicBezTo>
                <a:cubicBezTo>
                  <a:pt x="25" y="81"/>
                  <a:pt x="30" y="86"/>
                  <a:pt x="36" y="90"/>
                </a:cubicBezTo>
                <a:cubicBezTo>
                  <a:pt x="37" y="97"/>
                  <a:pt x="38" y="104"/>
                  <a:pt x="40" y="110"/>
                </a:cubicBezTo>
                <a:cubicBezTo>
                  <a:pt x="29" y="111"/>
                  <a:pt x="20" y="108"/>
                  <a:pt x="16" y="102"/>
                </a:cubicBezTo>
                <a:close/>
                <a:moveTo>
                  <a:pt x="42" y="94"/>
                </a:moveTo>
                <a:cubicBezTo>
                  <a:pt x="45" y="96"/>
                  <a:pt x="48" y="98"/>
                  <a:pt x="51" y="100"/>
                </a:cubicBezTo>
                <a:cubicBezTo>
                  <a:pt x="55" y="102"/>
                  <a:pt x="58" y="104"/>
                  <a:pt x="62" y="106"/>
                </a:cubicBezTo>
                <a:cubicBezTo>
                  <a:pt x="56" y="108"/>
                  <a:pt x="51" y="109"/>
                  <a:pt x="46" y="110"/>
                </a:cubicBezTo>
                <a:cubicBezTo>
                  <a:pt x="44" y="105"/>
                  <a:pt x="43" y="100"/>
                  <a:pt x="42" y="94"/>
                </a:cubicBezTo>
                <a:close/>
                <a:moveTo>
                  <a:pt x="68" y="131"/>
                </a:moveTo>
                <a:cubicBezTo>
                  <a:pt x="60" y="131"/>
                  <a:pt x="54" y="125"/>
                  <a:pt x="48" y="115"/>
                </a:cubicBezTo>
                <a:cubicBezTo>
                  <a:pt x="55" y="114"/>
                  <a:pt x="61" y="111"/>
                  <a:pt x="68" y="109"/>
                </a:cubicBezTo>
                <a:cubicBezTo>
                  <a:pt x="74" y="111"/>
                  <a:pt x="81" y="114"/>
                  <a:pt x="87" y="115"/>
                </a:cubicBezTo>
                <a:cubicBezTo>
                  <a:pt x="82" y="125"/>
                  <a:pt x="75" y="131"/>
                  <a:pt x="68" y="131"/>
                </a:cubicBezTo>
                <a:close/>
                <a:moveTo>
                  <a:pt x="90" y="110"/>
                </a:moveTo>
                <a:cubicBezTo>
                  <a:pt x="85" y="109"/>
                  <a:pt x="79" y="108"/>
                  <a:pt x="74" y="106"/>
                </a:cubicBezTo>
                <a:cubicBezTo>
                  <a:pt x="77" y="104"/>
                  <a:pt x="81" y="103"/>
                  <a:pt x="84" y="100"/>
                </a:cubicBezTo>
                <a:cubicBezTo>
                  <a:pt x="88" y="98"/>
                  <a:pt x="91" y="96"/>
                  <a:pt x="94" y="94"/>
                </a:cubicBezTo>
                <a:cubicBezTo>
                  <a:pt x="93" y="100"/>
                  <a:pt x="92" y="105"/>
                  <a:pt x="90" y="110"/>
                </a:cubicBezTo>
                <a:close/>
                <a:moveTo>
                  <a:pt x="82" y="97"/>
                </a:moveTo>
                <a:cubicBezTo>
                  <a:pt x="77" y="99"/>
                  <a:pt x="72" y="101"/>
                  <a:pt x="68" y="103"/>
                </a:cubicBezTo>
                <a:cubicBezTo>
                  <a:pt x="63" y="101"/>
                  <a:pt x="58" y="99"/>
                  <a:pt x="54" y="97"/>
                </a:cubicBezTo>
                <a:cubicBezTo>
                  <a:pt x="49" y="94"/>
                  <a:pt x="45" y="91"/>
                  <a:pt x="41" y="88"/>
                </a:cubicBezTo>
                <a:cubicBezTo>
                  <a:pt x="40" y="83"/>
                  <a:pt x="39" y="77"/>
                  <a:pt x="39" y="72"/>
                </a:cubicBezTo>
                <a:cubicBezTo>
                  <a:pt x="39" y="66"/>
                  <a:pt x="40" y="61"/>
                  <a:pt x="41" y="56"/>
                </a:cubicBezTo>
                <a:cubicBezTo>
                  <a:pt x="45" y="53"/>
                  <a:pt x="49" y="50"/>
                  <a:pt x="54" y="47"/>
                </a:cubicBezTo>
                <a:cubicBezTo>
                  <a:pt x="58" y="45"/>
                  <a:pt x="63" y="42"/>
                  <a:pt x="68" y="40"/>
                </a:cubicBezTo>
                <a:cubicBezTo>
                  <a:pt x="73" y="42"/>
                  <a:pt x="77" y="45"/>
                  <a:pt x="82" y="47"/>
                </a:cubicBezTo>
                <a:cubicBezTo>
                  <a:pt x="87" y="50"/>
                  <a:pt x="91" y="53"/>
                  <a:pt x="95" y="56"/>
                </a:cubicBezTo>
                <a:cubicBezTo>
                  <a:pt x="96" y="61"/>
                  <a:pt x="96" y="66"/>
                  <a:pt x="96" y="72"/>
                </a:cubicBezTo>
                <a:cubicBezTo>
                  <a:pt x="96" y="77"/>
                  <a:pt x="96" y="83"/>
                  <a:pt x="95" y="88"/>
                </a:cubicBezTo>
                <a:cubicBezTo>
                  <a:pt x="91" y="91"/>
                  <a:pt x="87" y="94"/>
                  <a:pt x="82" y="97"/>
                </a:cubicBezTo>
                <a:close/>
                <a:moveTo>
                  <a:pt x="119" y="102"/>
                </a:moveTo>
                <a:cubicBezTo>
                  <a:pt x="116" y="108"/>
                  <a:pt x="107" y="111"/>
                  <a:pt x="95" y="110"/>
                </a:cubicBezTo>
                <a:cubicBezTo>
                  <a:pt x="97" y="104"/>
                  <a:pt x="99" y="97"/>
                  <a:pt x="100" y="90"/>
                </a:cubicBezTo>
                <a:cubicBezTo>
                  <a:pt x="105" y="86"/>
                  <a:pt x="110" y="81"/>
                  <a:pt x="115" y="77"/>
                </a:cubicBezTo>
                <a:cubicBezTo>
                  <a:pt x="121" y="86"/>
                  <a:pt x="123" y="95"/>
                  <a:pt x="119" y="102"/>
                </a:cubicBezTo>
                <a:close/>
              </a:path>
            </a:pathLst>
          </a:custGeom>
          <a:solidFill>
            <a:schemeClr val="accent4">
              <a:lumMod val="50000"/>
            </a:schemeClr>
          </a:solidFill>
          <a:ln>
            <a:solidFill>
              <a:schemeClr val="accent4">
                <a:lumMod val="50000"/>
              </a:schemeClr>
            </a:solidFill>
          </a:ln>
        </p:spPr>
        <p:txBody>
          <a:bodyPr vert="horz" wrap="square" lIns="91440" tIns="45720" rIns="91440" bIns="45720" numCol="1" anchor="t" anchorCtr="0" compatLnSpc="1"/>
          <a:p>
            <a:endParaRPr lang="en-US"/>
          </a:p>
        </p:txBody>
      </p:sp>
      <p:sp>
        <p:nvSpPr>
          <p:cNvPr id="14" name="矩形: 圆角 100"/>
          <p:cNvSpPr/>
          <p:nvPr/>
        </p:nvSpPr>
        <p:spPr>
          <a:xfrm>
            <a:off x="423545" y="1612900"/>
            <a:ext cx="7772400" cy="1814830"/>
          </a:xfrm>
          <a:prstGeom prst="roundRect">
            <a:avLst>
              <a:gd name="adj" fmla="val 8772"/>
            </a:avLst>
          </a:prstGeom>
          <a:solidFill>
            <a:schemeClr val="accent4">
              <a:lumMod val="40000"/>
              <a:lumOff val="60000"/>
              <a:alpha val="13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文本框 78"/>
          <p:cNvSpPr txBox="1"/>
          <p:nvPr/>
        </p:nvSpPr>
        <p:spPr>
          <a:xfrm>
            <a:off x="643255" y="2434590"/>
            <a:ext cx="7004685" cy="866140"/>
          </a:xfrm>
          <a:prstGeom prst="rect">
            <a:avLst/>
          </a:prstGeom>
          <a:noFill/>
        </p:spPr>
        <p:txBody>
          <a:bodyPr wrap="square" rtlCol="0">
            <a:spAutoFit/>
          </a:bodyPr>
          <a:p>
            <a:pPr marL="0" marR="0" lvl="0" indent="0" algn="just" defTabSz="914400" rtl="0" eaLnBrk="1" fontAlgn="auto" latinLnBrk="0" hangingPunct="1">
              <a:lnSpc>
                <a:spcPct val="120000"/>
              </a:lnSpc>
              <a:spcBef>
                <a:spcPts val="0"/>
              </a:spcBef>
              <a:spcAft>
                <a:spcPts val="0"/>
              </a:spcAft>
              <a:buClrTx/>
              <a:buSzPct val="100000"/>
              <a:buFontTx/>
              <a:buNone/>
              <a:defRPr/>
            </a:pPr>
            <a:r>
              <a:rPr lang="en-US" altLang="zh-CN" sz="2400" b="1" dirty="0">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无人机作为先遣机“前突”到高危战场前沿完成</a:t>
            </a:r>
            <a:r>
              <a:rPr sz="2000" b="1" dirty="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侦察、打击</a:t>
            </a:r>
            <a:r>
              <a:rPr dirty="0">
                <a:latin typeface="微软雅黑" panose="020B0503020204020204" charset="-122"/>
                <a:ea typeface="微软雅黑" panose="020B0503020204020204" charset="-122"/>
                <a:cs typeface="微软雅黑" panose="020B0503020204020204" charset="-122"/>
              </a:rPr>
              <a:t>等任务，协助有人作战平台避开进而摧毁敌防空火力威胁</a:t>
            </a:r>
            <a:endParaRPr lang="zh-CN" dirty="0">
              <a:latin typeface="微软雅黑" panose="020B0503020204020204" charset="-122"/>
              <a:ea typeface="微软雅黑" panose="020B0503020204020204" charset="-122"/>
              <a:cs typeface="微软雅黑" panose="020B0503020204020204" charset="-122"/>
            </a:endParaRPr>
          </a:p>
        </p:txBody>
      </p:sp>
      <p:grpSp>
        <p:nvGrpSpPr>
          <p:cNvPr id="20" name="组合 19"/>
          <p:cNvGrpSpPr/>
          <p:nvPr/>
        </p:nvGrpSpPr>
        <p:grpSpPr>
          <a:xfrm>
            <a:off x="643255" y="2272665"/>
            <a:ext cx="7469505" cy="76200"/>
            <a:chOff x="1034098" y="3728432"/>
            <a:chExt cx="6172300" cy="72000"/>
          </a:xfrm>
        </p:grpSpPr>
        <p:cxnSp>
          <p:nvCxnSpPr>
            <p:cNvPr id="21" name="直接连接符 20"/>
            <p:cNvCxnSpPr/>
            <p:nvPr/>
          </p:nvCxnSpPr>
          <p:spPr>
            <a:xfrm>
              <a:off x="1781679" y="3764432"/>
              <a:ext cx="5424719" cy="0"/>
            </a:xfrm>
            <a:prstGeom prst="line">
              <a:avLst/>
            </a:prstGeom>
            <a:noFill/>
            <a:ln w="9525" cap="flat" cmpd="sng" algn="ctr">
              <a:solidFill>
                <a:sysClr val="window" lastClr="FFFFFF">
                  <a:lumMod val="65000"/>
                </a:sysClr>
              </a:solidFill>
              <a:prstDash val="solid"/>
              <a:miter lim="800000"/>
            </a:ln>
            <a:effectLst/>
          </p:spPr>
        </p:cxnSp>
        <p:sp>
          <p:nvSpPr>
            <p:cNvPr id="26" name="矩形 25"/>
            <p:cNvSpPr/>
            <p:nvPr/>
          </p:nvSpPr>
          <p:spPr>
            <a:xfrm flipV="1">
              <a:off x="1034098" y="3728432"/>
              <a:ext cx="835125" cy="72000"/>
            </a:xfrm>
            <a:prstGeom prst="rect">
              <a:avLst/>
            </a:prstGeom>
            <a:gradFill>
              <a:gsLst>
                <a:gs pos="0">
                  <a:srgbClr val="DF3535"/>
                </a:gs>
                <a:gs pos="100000">
                  <a:srgbClr val="ED7D31"/>
                </a:gs>
              </a:gsLst>
              <a:lin ang="0" scaled="0"/>
            </a:gra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29" name="文本框 28"/>
          <p:cNvSpPr txBox="1"/>
          <p:nvPr/>
        </p:nvSpPr>
        <p:spPr>
          <a:xfrm>
            <a:off x="-426085" y="1750060"/>
            <a:ext cx="8955405" cy="430530"/>
          </a:xfrm>
          <a:prstGeom prst="rect">
            <a:avLst/>
          </a:prstGeom>
          <a:noFill/>
        </p:spPr>
        <p:txBody>
          <a:bodyPr wrap="square" lIns="0" tIns="0" rIns="0" bIns="0" rtlCol="0">
            <a:spAutoFit/>
          </a:bodyPr>
          <a:p>
            <a:pPr algn="ctr">
              <a:spcAft>
                <a:spcPts val="0"/>
              </a:spcAft>
              <a:defRPr/>
            </a:pPr>
            <a:r>
              <a:rPr lang="en-US" altLang="zh-CN" sz="2800" b="1" dirty="0">
                <a:gradFill>
                  <a:gsLst>
                    <a:gs pos="100000">
                      <a:srgbClr val="EFAE90"/>
                    </a:gs>
                    <a:gs pos="22000">
                      <a:srgbClr val="DF3535"/>
                    </a:gs>
                    <a:gs pos="65000">
                      <a:srgbClr val="ED7D31"/>
                    </a:gs>
                  </a:gsLst>
                  <a:lin ang="5400000" scaled="1"/>
                </a:gradFill>
                <a:latin typeface="微软雅黑" panose="020B0503020204020204" charset="-122"/>
                <a:ea typeface="微软雅黑" panose="020B0503020204020204" charset="-122"/>
                <a:cs typeface="微软雅黑" panose="020B0503020204020204" charset="-122"/>
              </a:rPr>
              <a:t>   </a:t>
            </a:r>
            <a:r>
              <a:rPr lang="zh-CN" altLang="en-US" sz="2800" b="1" dirty="0">
                <a:gradFill>
                  <a:gsLst>
                    <a:gs pos="100000">
                      <a:srgbClr val="EFAE90"/>
                    </a:gs>
                    <a:gs pos="22000">
                      <a:srgbClr val="DF3535"/>
                    </a:gs>
                    <a:gs pos="65000">
                      <a:srgbClr val="ED7D31"/>
                    </a:gs>
                  </a:gsLst>
                  <a:lin ang="5400000" scaled="1"/>
                </a:gradFill>
                <a:latin typeface="微软雅黑" panose="020B0503020204020204" charset="-122"/>
                <a:ea typeface="微软雅黑" panose="020B0503020204020204" charset="-122"/>
                <a:cs typeface="微软雅黑" panose="020B0503020204020204" charset="-122"/>
              </a:rPr>
              <a:t>空中机动作战：</a:t>
            </a:r>
            <a:r>
              <a:rPr lang="zh-CN" sz="2400" dirty="0">
                <a:latin typeface="微软雅黑" panose="020B0503020204020204" charset="-122"/>
                <a:ea typeface="微软雅黑" panose="020B0503020204020204" charset="-122"/>
                <a:cs typeface="微软雅黑" panose="020B0503020204020204" charset="-122"/>
                <a:sym typeface="+mn-ea"/>
              </a:rPr>
              <a:t>低风险、远射程、多任务、高效能</a:t>
            </a:r>
            <a:endParaRPr lang="zh-CN" altLang="en-US" sz="2400" b="1" dirty="0">
              <a:gradFill>
                <a:gsLst>
                  <a:gs pos="100000">
                    <a:srgbClr val="EFAE90"/>
                  </a:gs>
                  <a:gs pos="22000">
                    <a:srgbClr val="DF3535"/>
                  </a:gs>
                  <a:gs pos="65000">
                    <a:srgbClr val="ED7D31"/>
                  </a:gs>
                </a:gsLst>
                <a:lin ang="5400000" scaled="1"/>
              </a:gradFill>
              <a:latin typeface="微软雅黑" panose="020B0503020204020204" charset="-122"/>
              <a:ea typeface="微软雅黑" panose="020B0503020204020204" charset="-122"/>
              <a:cs typeface="微软雅黑" panose="020B0503020204020204" charset="-122"/>
              <a:sym typeface="+mn-ea"/>
            </a:endParaRPr>
          </a:p>
        </p:txBody>
      </p:sp>
      <p:sp>
        <p:nvSpPr>
          <p:cNvPr id="32" name="矩形: 圆角 100"/>
          <p:cNvSpPr/>
          <p:nvPr/>
        </p:nvSpPr>
        <p:spPr>
          <a:xfrm>
            <a:off x="423545" y="3589020"/>
            <a:ext cx="7772400" cy="2404110"/>
          </a:xfrm>
          <a:prstGeom prst="roundRect">
            <a:avLst>
              <a:gd name="adj" fmla="val 8772"/>
            </a:avLst>
          </a:prstGeom>
          <a:solidFill>
            <a:schemeClr val="accent4">
              <a:lumMod val="40000"/>
              <a:lumOff val="60000"/>
              <a:alpha val="13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p:cNvSpPr txBox="1"/>
          <p:nvPr/>
        </p:nvSpPr>
        <p:spPr>
          <a:xfrm>
            <a:off x="-332105" y="3664585"/>
            <a:ext cx="8955405" cy="430530"/>
          </a:xfrm>
          <a:prstGeom prst="rect">
            <a:avLst/>
          </a:prstGeom>
          <a:noFill/>
        </p:spPr>
        <p:txBody>
          <a:bodyPr wrap="square" lIns="0" tIns="0" rIns="0" bIns="0" rtlCol="0">
            <a:spAutoFit/>
          </a:bodyPr>
          <a:p>
            <a:pPr algn="ctr">
              <a:spcAft>
                <a:spcPts val="0"/>
              </a:spcAft>
              <a:defRPr/>
            </a:pPr>
            <a:r>
              <a:rPr lang="en-US" altLang="zh-CN" sz="2800" b="1" dirty="0">
                <a:gradFill>
                  <a:gsLst>
                    <a:gs pos="100000">
                      <a:srgbClr val="EFAE90"/>
                    </a:gs>
                    <a:gs pos="22000">
                      <a:srgbClr val="DF3535"/>
                    </a:gs>
                    <a:gs pos="65000">
                      <a:srgbClr val="ED7D31"/>
                    </a:gs>
                  </a:gsLst>
                  <a:lin ang="5400000" scaled="1"/>
                </a:gradFill>
                <a:latin typeface="微软雅黑" panose="020B0503020204020204" charset="-122"/>
                <a:ea typeface="微软雅黑" panose="020B0503020204020204" charset="-122"/>
                <a:cs typeface="微软雅黑" panose="020B0503020204020204" charset="-122"/>
              </a:rPr>
              <a:t>   </a:t>
            </a:r>
            <a:r>
              <a:rPr lang="zh-CN" altLang="en-US" sz="2800" b="1" dirty="0">
                <a:gradFill>
                  <a:gsLst>
                    <a:gs pos="100000">
                      <a:srgbClr val="EFAE90"/>
                    </a:gs>
                    <a:gs pos="22000">
                      <a:srgbClr val="DF3535"/>
                    </a:gs>
                    <a:gs pos="65000">
                      <a:srgbClr val="ED7D31"/>
                    </a:gs>
                  </a:gsLst>
                  <a:lin ang="5400000" scaled="1"/>
                </a:gradFill>
                <a:latin typeface="微软雅黑" panose="020B0503020204020204" charset="-122"/>
                <a:ea typeface="微软雅黑" panose="020B0503020204020204" charset="-122"/>
                <a:cs typeface="微软雅黑" panose="020B0503020204020204" charset="-122"/>
              </a:rPr>
              <a:t>近距离空中支援作战：</a:t>
            </a:r>
            <a:r>
              <a:rPr lang="zh-CN" sz="2400" dirty="0">
                <a:latin typeface="微软雅黑" panose="020B0503020204020204" charset="-122"/>
                <a:ea typeface="微软雅黑" panose="020B0503020204020204" charset="-122"/>
                <a:cs typeface="微软雅黑" panose="020B0503020204020204" charset="-122"/>
                <a:sym typeface="+mn-ea"/>
              </a:rPr>
              <a:t>全面感知战场态势的“桥梁</a:t>
            </a:r>
            <a:endParaRPr lang="zh-CN" sz="2400" dirty="0">
              <a:latin typeface="微软雅黑" panose="020B0503020204020204" charset="-122"/>
              <a:ea typeface="微软雅黑" panose="020B0503020204020204" charset="-122"/>
              <a:cs typeface="微软雅黑" panose="020B0503020204020204" charset="-122"/>
              <a:sym typeface="+mn-ea"/>
            </a:endParaRPr>
          </a:p>
        </p:txBody>
      </p:sp>
      <p:grpSp>
        <p:nvGrpSpPr>
          <p:cNvPr id="34" name="组合 33"/>
          <p:cNvGrpSpPr/>
          <p:nvPr/>
        </p:nvGrpSpPr>
        <p:grpSpPr>
          <a:xfrm>
            <a:off x="661670" y="4157345"/>
            <a:ext cx="7347585" cy="76200"/>
            <a:chOff x="1034098" y="3728432"/>
            <a:chExt cx="6172300" cy="72000"/>
          </a:xfrm>
        </p:grpSpPr>
        <p:cxnSp>
          <p:nvCxnSpPr>
            <p:cNvPr id="35" name="直接连接符 34"/>
            <p:cNvCxnSpPr/>
            <p:nvPr/>
          </p:nvCxnSpPr>
          <p:spPr>
            <a:xfrm>
              <a:off x="1781679" y="3764432"/>
              <a:ext cx="5424719" cy="0"/>
            </a:xfrm>
            <a:prstGeom prst="line">
              <a:avLst/>
            </a:prstGeom>
            <a:noFill/>
            <a:ln w="9525" cap="flat" cmpd="sng" algn="ctr">
              <a:solidFill>
                <a:sysClr val="window" lastClr="FFFFFF">
                  <a:lumMod val="65000"/>
                </a:sysClr>
              </a:solidFill>
              <a:prstDash val="solid"/>
              <a:miter lim="800000"/>
            </a:ln>
            <a:effectLst/>
          </p:spPr>
        </p:cxnSp>
        <p:sp>
          <p:nvSpPr>
            <p:cNvPr id="36" name="矩形 35"/>
            <p:cNvSpPr/>
            <p:nvPr/>
          </p:nvSpPr>
          <p:spPr>
            <a:xfrm flipV="1">
              <a:off x="1034098" y="3728432"/>
              <a:ext cx="835125" cy="72000"/>
            </a:xfrm>
            <a:prstGeom prst="rect">
              <a:avLst/>
            </a:prstGeom>
            <a:gradFill>
              <a:gsLst>
                <a:gs pos="0">
                  <a:srgbClr val="DF3535"/>
                </a:gs>
                <a:gs pos="100000">
                  <a:srgbClr val="ED7D31"/>
                </a:gs>
              </a:gsLst>
              <a:lin ang="0" scaled="0"/>
            </a:gra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37" name="文本框 36"/>
          <p:cNvSpPr txBox="1"/>
          <p:nvPr/>
        </p:nvSpPr>
        <p:spPr>
          <a:xfrm>
            <a:off x="643255" y="4380230"/>
            <a:ext cx="7365365" cy="1494155"/>
          </a:xfrm>
          <a:prstGeom prst="rect">
            <a:avLst/>
          </a:prstGeom>
          <a:noFill/>
        </p:spPr>
        <p:txBody>
          <a:bodyPr wrap="square" rtlCol="0">
            <a:spAutoFit/>
          </a:bodyPr>
          <a:p>
            <a:pPr marL="0" marR="0" lvl="0" indent="0" algn="just" defTabSz="914400" rtl="0" eaLnBrk="1" fontAlgn="auto" latinLnBrk="0" hangingPunct="1">
              <a:lnSpc>
                <a:spcPct val="120000"/>
              </a:lnSpc>
              <a:spcBef>
                <a:spcPts val="0"/>
              </a:spcBef>
              <a:spcAft>
                <a:spcPts val="0"/>
              </a:spcAft>
              <a:buClrTx/>
              <a:buSzPct val="100000"/>
              <a:buFontTx/>
              <a:buNone/>
              <a:defRPr/>
            </a:pPr>
            <a:r>
              <a:rPr lang="en-US" dirty="0">
                <a:latin typeface="微软雅黑" panose="020B0503020204020204" charset="-122"/>
                <a:ea typeface="微软雅黑" panose="020B0503020204020204" charset="-122"/>
                <a:cs typeface="微软雅黑" panose="020B0503020204020204" charset="-122"/>
              </a:rPr>
              <a:t>       </a:t>
            </a:r>
            <a:r>
              <a:rPr lang="zh-CN" altLang="en-US" dirty="0">
                <a:latin typeface="微软雅黑" panose="020B0503020204020204" charset="-122"/>
                <a:ea typeface="微软雅黑" panose="020B0503020204020204" charset="-122"/>
                <a:cs typeface="微软雅黑" panose="020B0503020204020204" charset="-122"/>
              </a:rPr>
              <a:t>歼</a:t>
            </a:r>
            <a:r>
              <a:rPr dirty="0">
                <a:latin typeface="微软雅黑" panose="020B0503020204020204" charset="-122"/>
                <a:ea typeface="微软雅黑" panose="020B0503020204020204" charset="-122"/>
                <a:cs typeface="微软雅黑" panose="020B0503020204020204" charset="-122"/>
              </a:rPr>
              <a:t>敌任务中无人机担任前方侦察的任务，为作战行动</a:t>
            </a:r>
            <a:r>
              <a:rPr sz="2000" b="1" dirty="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提供实时目标情报信息</a:t>
            </a:r>
            <a:r>
              <a:rPr dirty="0">
                <a:latin typeface="微软雅黑" panose="020B0503020204020204" charset="-122"/>
                <a:ea typeface="微软雅黑" panose="020B0503020204020204" charset="-122"/>
                <a:cs typeface="微软雅黑" panose="020B0503020204020204" charset="-122"/>
              </a:rPr>
              <a:t>，搭建起有人机全面感知战场态势的“桥梁”</a:t>
            </a:r>
            <a:r>
              <a:rPr 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进攻歼灭任务中，无人机可以携带制导弹药对目标进行突发性的攻击摧毁，为对地目标打击提供一个安全通道。</a:t>
            </a:r>
            <a:endParaRPr dirty="0">
              <a:latin typeface="微软雅黑" panose="020B0503020204020204" charset="-122"/>
              <a:ea typeface="微软雅黑" panose="020B0503020204020204" charset="-122"/>
              <a:cs typeface="微软雅黑" panose="020B0503020204020204" charset="-122"/>
            </a:endParaRPr>
          </a:p>
        </p:txBody>
      </p:sp>
      <p:sp>
        <p:nvSpPr>
          <p:cNvPr id="38" name="矩形: 圆角 100"/>
          <p:cNvSpPr/>
          <p:nvPr/>
        </p:nvSpPr>
        <p:spPr>
          <a:xfrm>
            <a:off x="8529320" y="1612900"/>
            <a:ext cx="3023870" cy="4380230"/>
          </a:xfrm>
          <a:prstGeom prst="roundRect">
            <a:avLst>
              <a:gd name="adj" fmla="val 8772"/>
            </a:avLst>
          </a:prstGeom>
          <a:solidFill>
            <a:schemeClr val="accent4">
              <a:lumMod val="40000"/>
              <a:lumOff val="60000"/>
              <a:alpha val="13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8008620" y="1750060"/>
            <a:ext cx="3544570" cy="430530"/>
          </a:xfrm>
          <a:prstGeom prst="rect">
            <a:avLst/>
          </a:prstGeom>
          <a:noFill/>
        </p:spPr>
        <p:txBody>
          <a:bodyPr wrap="square" lIns="0" tIns="0" rIns="0" bIns="0" rtlCol="0">
            <a:spAutoFit/>
          </a:bodyPr>
          <a:p>
            <a:pPr algn="ctr">
              <a:spcAft>
                <a:spcPts val="0"/>
              </a:spcAft>
              <a:defRPr/>
            </a:pPr>
            <a:r>
              <a:rPr lang="en-US" altLang="zh-CN" sz="2800" b="1" dirty="0">
                <a:gradFill>
                  <a:gsLst>
                    <a:gs pos="100000">
                      <a:srgbClr val="EFAE90"/>
                    </a:gs>
                    <a:gs pos="22000">
                      <a:srgbClr val="DF3535"/>
                    </a:gs>
                    <a:gs pos="65000">
                      <a:srgbClr val="ED7D31"/>
                    </a:gs>
                  </a:gsLst>
                  <a:lin ang="5400000" scaled="1"/>
                </a:gradFill>
                <a:latin typeface="微软雅黑" panose="020B0503020204020204" charset="-122"/>
                <a:ea typeface="微软雅黑" panose="020B0503020204020204" charset="-122"/>
                <a:cs typeface="微软雅黑" panose="020B0503020204020204" charset="-122"/>
              </a:rPr>
              <a:t>   </a:t>
            </a:r>
            <a:r>
              <a:rPr lang="zh-CN" altLang="en-US" sz="2800" b="1" dirty="0">
                <a:gradFill>
                  <a:gsLst>
                    <a:gs pos="100000">
                      <a:srgbClr val="EFAE90"/>
                    </a:gs>
                    <a:gs pos="22000">
                      <a:srgbClr val="DF3535"/>
                    </a:gs>
                    <a:gs pos="65000">
                      <a:srgbClr val="ED7D31"/>
                    </a:gs>
                  </a:gsLst>
                  <a:lin ang="5400000" scaled="1"/>
                </a:gradFill>
                <a:latin typeface="微软雅黑" panose="020B0503020204020204" charset="-122"/>
                <a:ea typeface="微软雅黑" panose="020B0503020204020204" charset="-122"/>
                <a:cs typeface="微软雅黑" panose="020B0503020204020204" charset="-122"/>
              </a:rPr>
              <a:t>空中遮断作战</a:t>
            </a:r>
            <a:r>
              <a:rPr lang="zh-CN" altLang="en-US" sz="2800" b="1" dirty="0">
                <a:gradFill>
                  <a:gsLst>
                    <a:gs pos="100000">
                      <a:srgbClr val="EFAE90"/>
                    </a:gs>
                    <a:gs pos="22000">
                      <a:srgbClr val="DF3535"/>
                    </a:gs>
                    <a:gs pos="65000">
                      <a:srgbClr val="ED7D31"/>
                    </a:gs>
                  </a:gsLst>
                  <a:lin ang="5400000" scaled="1"/>
                </a:gradFill>
                <a:latin typeface="微软雅黑" panose="020B0503020204020204" charset="-122"/>
                <a:ea typeface="微软雅黑" panose="020B0503020204020204" charset="-122"/>
                <a:cs typeface="微软雅黑" panose="020B0503020204020204" charset="-122"/>
              </a:rPr>
              <a:t>：</a:t>
            </a:r>
            <a:endParaRPr lang="zh-CN" altLang="en-US" sz="2400" b="1" dirty="0">
              <a:gradFill>
                <a:gsLst>
                  <a:gs pos="100000">
                    <a:srgbClr val="EFAE90"/>
                  </a:gs>
                  <a:gs pos="22000">
                    <a:srgbClr val="DF3535"/>
                  </a:gs>
                  <a:gs pos="65000">
                    <a:srgbClr val="ED7D31"/>
                  </a:gs>
                </a:gsLst>
                <a:lin ang="5400000" scaled="1"/>
              </a:gradFill>
              <a:latin typeface="微软雅黑" panose="020B0503020204020204" charset="-122"/>
              <a:ea typeface="微软雅黑" panose="020B0503020204020204" charset="-122"/>
              <a:cs typeface="微软雅黑" panose="020B0503020204020204" charset="-122"/>
              <a:sym typeface="+mn-ea"/>
            </a:endParaRPr>
          </a:p>
        </p:txBody>
      </p:sp>
      <p:grpSp>
        <p:nvGrpSpPr>
          <p:cNvPr id="40" name="组合 39"/>
          <p:cNvGrpSpPr/>
          <p:nvPr/>
        </p:nvGrpSpPr>
        <p:grpSpPr>
          <a:xfrm>
            <a:off x="8745220" y="2234565"/>
            <a:ext cx="2826385" cy="76200"/>
            <a:chOff x="1034098" y="3728432"/>
            <a:chExt cx="6172300" cy="72000"/>
          </a:xfrm>
        </p:grpSpPr>
        <p:cxnSp>
          <p:nvCxnSpPr>
            <p:cNvPr id="41" name="直接连接符 40"/>
            <p:cNvCxnSpPr/>
            <p:nvPr/>
          </p:nvCxnSpPr>
          <p:spPr>
            <a:xfrm>
              <a:off x="1781679" y="3764432"/>
              <a:ext cx="5424719" cy="0"/>
            </a:xfrm>
            <a:prstGeom prst="line">
              <a:avLst/>
            </a:prstGeom>
            <a:noFill/>
            <a:ln w="9525" cap="flat" cmpd="sng" algn="ctr">
              <a:solidFill>
                <a:sysClr val="window" lastClr="FFFFFF">
                  <a:lumMod val="65000"/>
                </a:sysClr>
              </a:solidFill>
              <a:prstDash val="solid"/>
              <a:miter lim="800000"/>
            </a:ln>
            <a:effectLst/>
          </p:spPr>
        </p:cxnSp>
        <p:sp>
          <p:nvSpPr>
            <p:cNvPr id="42" name="矩形 41"/>
            <p:cNvSpPr/>
            <p:nvPr/>
          </p:nvSpPr>
          <p:spPr>
            <a:xfrm flipV="1">
              <a:off x="1034098" y="3728432"/>
              <a:ext cx="2374068" cy="72000"/>
            </a:xfrm>
            <a:prstGeom prst="rect">
              <a:avLst/>
            </a:prstGeom>
            <a:gradFill>
              <a:gsLst>
                <a:gs pos="0">
                  <a:srgbClr val="DF3535"/>
                </a:gs>
                <a:gs pos="100000">
                  <a:srgbClr val="ED7D31"/>
                </a:gs>
              </a:gsLst>
              <a:lin ang="0" scaled="0"/>
            </a:gra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43" name="文本框 42"/>
          <p:cNvSpPr txBox="1"/>
          <p:nvPr/>
        </p:nvSpPr>
        <p:spPr>
          <a:xfrm>
            <a:off x="8623300" y="2434590"/>
            <a:ext cx="2857500" cy="3045460"/>
          </a:xfrm>
          <a:prstGeom prst="rect">
            <a:avLst/>
          </a:prstGeom>
          <a:noFill/>
        </p:spPr>
        <p:txBody>
          <a:bodyPr wrap="square" rtlCol="0">
            <a:spAutoFit/>
          </a:bodyPr>
          <a:p>
            <a:pPr marL="0" marR="0" lvl="0" indent="0" algn="just" defTabSz="914400" rtl="0" eaLnBrk="1" fontAlgn="auto" latinLnBrk="0" hangingPunct="1">
              <a:lnSpc>
                <a:spcPct val="120000"/>
              </a:lnSpc>
              <a:spcBef>
                <a:spcPts val="0"/>
              </a:spcBef>
              <a:spcAft>
                <a:spcPts val="0"/>
              </a:spcAft>
              <a:buClrTx/>
              <a:buSzPct val="100000"/>
              <a:buFontTx/>
              <a:buNone/>
              <a:defRPr/>
            </a:pPr>
            <a:r>
              <a:rPr lang="en-US" altLang="zh-CN" sz="2400" b="1" dirty="0">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有人机置身于攻击目标的防空火力范围之外，指挥无人机实施</a:t>
            </a:r>
            <a:r>
              <a:rPr sz="2000" b="1" dirty="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隐蔽</a:t>
            </a:r>
            <a:r>
              <a:rPr lang="zh-CN" sz="2000" b="1" dirty="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歼</a:t>
            </a:r>
            <a:r>
              <a:rPr sz="2000" b="1" dirty="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敌</a:t>
            </a:r>
            <a:r>
              <a:rPr dirty="0">
                <a:latin typeface="微软雅黑" panose="020B0503020204020204" charset="-122"/>
                <a:ea typeface="微软雅黑" panose="020B0503020204020204" charset="-122"/>
                <a:cs typeface="微软雅黑" panose="020B0503020204020204" charset="-122"/>
              </a:rPr>
              <a:t>，有效</a:t>
            </a:r>
            <a:r>
              <a:rPr sz="2000" b="1" dirty="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降低有人机执行作战任务的风险</a:t>
            </a:r>
            <a:r>
              <a:rPr dirty="0">
                <a:latin typeface="微软雅黑" panose="020B0503020204020204" charset="-122"/>
                <a:ea typeface="微软雅黑" panose="020B0503020204020204" charset="-122"/>
                <a:cs typeface="微软雅黑" panose="020B0503020204020204" charset="-122"/>
              </a:rPr>
              <a:t>，大幅提高有人机的打击能力，最终有效</a:t>
            </a:r>
            <a:r>
              <a:rPr sz="2000" b="1" dirty="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提高空中遮断作战的整体效能和灵活性</a:t>
            </a:r>
            <a:r>
              <a:rPr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9080" y="1543050"/>
            <a:ext cx="11507470" cy="46736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俄乌战争</a:t>
            </a:r>
            <a:endParaRPr lang="zh-CN" altLang="en-US" dirty="0"/>
          </a:p>
        </p:txBody>
      </p:sp>
      <p:sp>
        <p:nvSpPr>
          <p:cNvPr id="8" name="文本占位符 7"/>
          <p:cNvSpPr>
            <a:spLocks noGrp="1"/>
          </p:cNvSpPr>
          <p:nvPr>
            <p:ph type="body" sz="quarter" idx="14"/>
          </p:nvPr>
        </p:nvSpPr>
        <p:spPr>
          <a:xfrm>
            <a:off x="3679190" y="87630"/>
            <a:ext cx="3266440" cy="368300"/>
          </a:xfrm>
        </p:spPr>
        <p:txBody>
          <a:bodyPr wrap="square"/>
          <a:lstStyle/>
          <a:p>
            <a:r>
              <a:rPr lang="zh-CN" altLang="en-US" dirty="0"/>
              <a:t>什么是无人机战争</a:t>
            </a:r>
            <a:endParaRPr lang="zh-CN" altLang="en-US" dirty="0"/>
          </a:p>
        </p:txBody>
      </p:sp>
      <p:sp>
        <p:nvSpPr>
          <p:cNvPr id="3" name="文本框 2"/>
          <p:cNvSpPr txBox="1"/>
          <p:nvPr/>
        </p:nvSpPr>
        <p:spPr>
          <a:xfrm>
            <a:off x="753777" y="800100"/>
            <a:ext cx="3738880" cy="521970"/>
          </a:xfrm>
          <a:prstGeom prst="rect">
            <a:avLst/>
          </a:prstGeom>
          <a:noFill/>
        </p:spPr>
        <p:txBody>
          <a:bodyPr wrap="none" rtlCol="0">
            <a:spAutoFit/>
          </a:bodyPr>
          <a:lstStyle/>
          <a:p>
            <a:pPr algn="l"/>
            <a:r>
              <a:rPr lang="zh-CN" altLang="en-US" sz="2800" dirty="0">
                <a:solidFill>
                  <a:schemeClr val="accent4">
                    <a:lumMod val="50000"/>
                  </a:schemeClr>
                </a:solidFill>
                <a:latin typeface="+mj-ea"/>
                <a:ea typeface="+mj-ea"/>
              </a:rPr>
              <a:t>军用无人机：作战运用</a:t>
            </a:r>
            <a:endParaRPr lang="zh-CN" altLang="en-US" sz="2800" dirty="0">
              <a:solidFill>
                <a:schemeClr val="accent4">
                  <a:lumMod val="50000"/>
                </a:schemeClr>
              </a:solidFill>
              <a:latin typeface="+mj-ea"/>
              <a:ea typeface="+mj-ea"/>
            </a:endParaRPr>
          </a:p>
        </p:txBody>
      </p:sp>
      <p:sp>
        <p:nvSpPr>
          <p:cNvPr id="30" name="Freeform 67"/>
          <p:cNvSpPr>
            <a:spLocks noEditPoints="1"/>
          </p:cNvSpPr>
          <p:nvPr/>
        </p:nvSpPr>
        <p:spPr bwMode="auto">
          <a:xfrm>
            <a:off x="148569" y="735999"/>
            <a:ext cx="605313" cy="649523"/>
          </a:xfrm>
          <a:custGeom>
            <a:avLst/>
            <a:gdLst>
              <a:gd name="T0" fmla="*/ 55 w 135"/>
              <a:gd name="T1" fmla="*/ 70 h 144"/>
              <a:gd name="T2" fmla="*/ 80 w 135"/>
              <a:gd name="T3" fmla="*/ 70 h 144"/>
              <a:gd name="T4" fmla="*/ 119 w 135"/>
              <a:gd name="T5" fmla="*/ 72 h 144"/>
              <a:gd name="T6" fmla="*/ 94 w 135"/>
              <a:gd name="T7" fmla="*/ 27 h 144"/>
              <a:gd name="T8" fmla="*/ 42 w 135"/>
              <a:gd name="T9" fmla="*/ 27 h 144"/>
              <a:gd name="T10" fmla="*/ 16 w 135"/>
              <a:gd name="T11" fmla="*/ 72 h 144"/>
              <a:gd name="T12" fmla="*/ 42 w 135"/>
              <a:gd name="T13" fmla="*/ 116 h 144"/>
              <a:gd name="T14" fmla="*/ 93 w 135"/>
              <a:gd name="T15" fmla="*/ 116 h 144"/>
              <a:gd name="T16" fmla="*/ 119 w 135"/>
              <a:gd name="T17" fmla="*/ 72 h 144"/>
              <a:gd name="T18" fmla="*/ 115 w 135"/>
              <a:gd name="T19" fmla="*/ 67 h 144"/>
              <a:gd name="T20" fmla="*/ 96 w 135"/>
              <a:gd name="T21" fmla="*/ 34 h 144"/>
              <a:gd name="T22" fmla="*/ 100 w 135"/>
              <a:gd name="T23" fmla="*/ 60 h 144"/>
              <a:gd name="T24" fmla="*/ 100 w 135"/>
              <a:gd name="T25" fmla="*/ 84 h 144"/>
              <a:gd name="T26" fmla="*/ 100 w 135"/>
              <a:gd name="T27" fmla="*/ 60 h 144"/>
              <a:gd name="T28" fmla="*/ 84 w 135"/>
              <a:gd name="T29" fmla="*/ 43 h 144"/>
              <a:gd name="T30" fmla="*/ 90 w 135"/>
              <a:gd name="T31" fmla="*/ 34 h 144"/>
              <a:gd name="T32" fmla="*/ 68 w 135"/>
              <a:gd name="T33" fmla="*/ 12 h 144"/>
              <a:gd name="T34" fmla="*/ 68 w 135"/>
              <a:gd name="T35" fmla="*/ 35 h 144"/>
              <a:gd name="T36" fmla="*/ 68 w 135"/>
              <a:gd name="T37" fmla="*/ 12 h 144"/>
              <a:gd name="T38" fmla="*/ 62 w 135"/>
              <a:gd name="T39" fmla="*/ 38 h 144"/>
              <a:gd name="T40" fmla="*/ 41 w 135"/>
              <a:gd name="T41" fmla="*/ 50 h 144"/>
              <a:gd name="T42" fmla="*/ 16 w 135"/>
              <a:gd name="T43" fmla="*/ 42 h 144"/>
              <a:gd name="T44" fmla="*/ 36 w 135"/>
              <a:gd name="T45" fmla="*/ 54 h 144"/>
              <a:gd name="T46" fmla="*/ 16 w 135"/>
              <a:gd name="T47" fmla="*/ 42 h 144"/>
              <a:gd name="T48" fmla="*/ 24 w 135"/>
              <a:gd name="T49" fmla="*/ 72 h 144"/>
              <a:gd name="T50" fmla="*/ 35 w 135"/>
              <a:gd name="T51" fmla="*/ 72 h 144"/>
              <a:gd name="T52" fmla="*/ 16 w 135"/>
              <a:gd name="T53" fmla="*/ 102 h 144"/>
              <a:gd name="T54" fmla="*/ 36 w 135"/>
              <a:gd name="T55" fmla="*/ 90 h 144"/>
              <a:gd name="T56" fmla="*/ 16 w 135"/>
              <a:gd name="T57" fmla="*/ 102 h 144"/>
              <a:gd name="T58" fmla="*/ 51 w 135"/>
              <a:gd name="T59" fmla="*/ 100 h 144"/>
              <a:gd name="T60" fmla="*/ 46 w 135"/>
              <a:gd name="T61" fmla="*/ 110 h 144"/>
              <a:gd name="T62" fmla="*/ 68 w 135"/>
              <a:gd name="T63" fmla="*/ 131 h 144"/>
              <a:gd name="T64" fmla="*/ 68 w 135"/>
              <a:gd name="T65" fmla="*/ 109 h 144"/>
              <a:gd name="T66" fmla="*/ 68 w 135"/>
              <a:gd name="T67" fmla="*/ 131 h 144"/>
              <a:gd name="T68" fmla="*/ 74 w 135"/>
              <a:gd name="T69" fmla="*/ 106 h 144"/>
              <a:gd name="T70" fmla="*/ 94 w 135"/>
              <a:gd name="T71" fmla="*/ 94 h 144"/>
              <a:gd name="T72" fmla="*/ 82 w 135"/>
              <a:gd name="T73" fmla="*/ 97 h 144"/>
              <a:gd name="T74" fmla="*/ 54 w 135"/>
              <a:gd name="T75" fmla="*/ 97 h 144"/>
              <a:gd name="T76" fmla="*/ 39 w 135"/>
              <a:gd name="T77" fmla="*/ 72 h 144"/>
              <a:gd name="T78" fmla="*/ 54 w 135"/>
              <a:gd name="T79" fmla="*/ 47 h 144"/>
              <a:gd name="T80" fmla="*/ 82 w 135"/>
              <a:gd name="T81" fmla="*/ 47 h 144"/>
              <a:gd name="T82" fmla="*/ 96 w 135"/>
              <a:gd name="T83" fmla="*/ 72 h 144"/>
              <a:gd name="T84" fmla="*/ 82 w 135"/>
              <a:gd name="T85" fmla="*/ 97 h 144"/>
              <a:gd name="T86" fmla="*/ 95 w 135"/>
              <a:gd name="T87" fmla="*/ 110 h 144"/>
              <a:gd name="T88" fmla="*/ 115 w 135"/>
              <a:gd name="T89" fmla="*/ 7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 h="144">
                <a:moveTo>
                  <a:pt x="68" y="58"/>
                </a:moveTo>
                <a:cubicBezTo>
                  <a:pt x="61" y="58"/>
                  <a:pt x="55" y="63"/>
                  <a:pt x="55" y="70"/>
                </a:cubicBezTo>
                <a:cubicBezTo>
                  <a:pt x="55" y="77"/>
                  <a:pt x="61" y="82"/>
                  <a:pt x="68" y="82"/>
                </a:cubicBezTo>
                <a:cubicBezTo>
                  <a:pt x="75" y="82"/>
                  <a:pt x="80" y="77"/>
                  <a:pt x="80" y="70"/>
                </a:cubicBezTo>
                <a:cubicBezTo>
                  <a:pt x="80" y="63"/>
                  <a:pt x="75" y="58"/>
                  <a:pt x="68" y="58"/>
                </a:cubicBezTo>
                <a:close/>
                <a:moveTo>
                  <a:pt x="119" y="72"/>
                </a:moveTo>
                <a:cubicBezTo>
                  <a:pt x="131" y="58"/>
                  <a:pt x="135" y="45"/>
                  <a:pt x="130" y="36"/>
                </a:cubicBezTo>
                <a:cubicBezTo>
                  <a:pt x="125" y="27"/>
                  <a:pt x="111" y="24"/>
                  <a:pt x="94" y="27"/>
                </a:cubicBezTo>
                <a:cubicBezTo>
                  <a:pt x="87" y="11"/>
                  <a:pt x="78" y="0"/>
                  <a:pt x="68" y="0"/>
                </a:cubicBezTo>
                <a:cubicBezTo>
                  <a:pt x="57" y="0"/>
                  <a:pt x="48" y="11"/>
                  <a:pt x="42" y="27"/>
                </a:cubicBezTo>
                <a:cubicBezTo>
                  <a:pt x="25" y="24"/>
                  <a:pt x="11" y="27"/>
                  <a:pt x="5" y="36"/>
                </a:cubicBezTo>
                <a:cubicBezTo>
                  <a:pt x="0" y="45"/>
                  <a:pt x="5" y="58"/>
                  <a:pt x="16" y="72"/>
                </a:cubicBezTo>
                <a:cubicBezTo>
                  <a:pt x="5" y="86"/>
                  <a:pt x="0" y="99"/>
                  <a:pt x="5" y="108"/>
                </a:cubicBezTo>
                <a:cubicBezTo>
                  <a:pt x="11" y="117"/>
                  <a:pt x="25" y="120"/>
                  <a:pt x="42" y="116"/>
                </a:cubicBezTo>
                <a:cubicBezTo>
                  <a:pt x="48" y="133"/>
                  <a:pt x="57" y="144"/>
                  <a:pt x="68" y="144"/>
                </a:cubicBezTo>
                <a:cubicBezTo>
                  <a:pt x="78" y="144"/>
                  <a:pt x="87" y="133"/>
                  <a:pt x="93" y="116"/>
                </a:cubicBezTo>
                <a:cubicBezTo>
                  <a:pt x="111" y="120"/>
                  <a:pt x="125" y="117"/>
                  <a:pt x="130" y="108"/>
                </a:cubicBezTo>
                <a:cubicBezTo>
                  <a:pt x="135" y="99"/>
                  <a:pt x="131" y="85"/>
                  <a:pt x="119" y="72"/>
                </a:cubicBezTo>
                <a:close/>
                <a:moveTo>
                  <a:pt x="119" y="42"/>
                </a:moveTo>
                <a:cubicBezTo>
                  <a:pt x="123" y="49"/>
                  <a:pt x="121" y="58"/>
                  <a:pt x="115" y="67"/>
                </a:cubicBezTo>
                <a:cubicBezTo>
                  <a:pt x="111" y="63"/>
                  <a:pt x="105" y="58"/>
                  <a:pt x="99" y="54"/>
                </a:cubicBezTo>
                <a:cubicBezTo>
                  <a:pt x="99" y="46"/>
                  <a:pt x="97" y="40"/>
                  <a:pt x="96" y="34"/>
                </a:cubicBezTo>
                <a:cubicBezTo>
                  <a:pt x="107" y="33"/>
                  <a:pt x="116" y="36"/>
                  <a:pt x="119" y="42"/>
                </a:cubicBezTo>
                <a:close/>
                <a:moveTo>
                  <a:pt x="100" y="60"/>
                </a:moveTo>
                <a:cubicBezTo>
                  <a:pt x="104" y="64"/>
                  <a:pt x="108" y="68"/>
                  <a:pt x="111" y="72"/>
                </a:cubicBezTo>
                <a:cubicBezTo>
                  <a:pt x="108" y="76"/>
                  <a:pt x="105" y="80"/>
                  <a:pt x="100" y="84"/>
                </a:cubicBezTo>
                <a:cubicBezTo>
                  <a:pt x="100" y="80"/>
                  <a:pt x="101" y="76"/>
                  <a:pt x="101" y="72"/>
                </a:cubicBezTo>
                <a:cubicBezTo>
                  <a:pt x="101" y="68"/>
                  <a:pt x="100" y="64"/>
                  <a:pt x="100" y="60"/>
                </a:cubicBezTo>
                <a:close/>
                <a:moveTo>
                  <a:pt x="94" y="50"/>
                </a:moveTo>
                <a:cubicBezTo>
                  <a:pt x="91" y="48"/>
                  <a:pt x="88" y="45"/>
                  <a:pt x="84" y="43"/>
                </a:cubicBezTo>
                <a:cubicBezTo>
                  <a:pt x="81" y="41"/>
                  <a:pt x="77" y="40"/>
                  <a:pt x="74" y="38"/>
                </a:cubicBezTo>
                <a:cubicBezTo>
                  <a:pt x="79" y="36"/>
                  <a:pt x="85" y="35"/>
                  <a:pt x="90" y="34"/>
                </a:cubicBezTo>
                <a:cubicBezTo>
                  <a:pt x="91" y="39"/>
                  <a:pt x="93" y="44"/>
                  <a:pt x="94" y="50"/>
                </a:cubicBezTo>
                <a:close/>
                <a:moveTo>
                  <a:pt x="68" y="12"/>
                </a:moveTo>
                <a:cubicBezTo>
                  <a:pt x="75" y="12"/>
                  <a:pt x="82" y="19"/>
                  <a:pt x="87" y="29"/>
                </a:cubicBezTo>
                <a:cubicBezTo>
                  <a:pt x="81" y="30"/>
                  <a:pt x="74" y="33"/>
                  <a:pt x="68" y="35"/>
                </a:cubicBezTo>
                <a:cubicBezTo>
                  <a:pt x="61" y="32"/>
                  <a:pt x="55" y="30"/>
                  <a:pt x="48" y="29"/>
                </a:cubicBezTo>
                <a:cubicBezTo>
                  <a:pt x="53" y="19"/>
                  <a:pt x="60" y="12"/>
                  <a:pt x="68" y="12"/>
                </a:cubicBezTo>
                <a:close/>
                <a:moveTo>
                  <a:pt x="46" y="34"/>
                </a:moveTo>
                <a:cubicBezTo>
                  <a:pt x="51" y="35"/>
                  <a:pt x="56" y="36"/>
                  <a:pt x="62" y="38"/>
                </a:cubicBezTo>
                <a:cubicBezTo>
                  <a:pt x="59" y="40"/>
                  <a:pt x="55" y="41"/>
                  <a:pt x="51" y="43"/>
                </a:cubicBezTo>
                <a:cubicBezTo>
                  <a:pt x="48" y="45"/>
                  <a:pt x="45" y="48"/>
                  <a:pt x="41" y="50"/>
                </a:cubicBezTo>
                <a:cubicBezTo>
                  <a:pt x="43" y="44"/>
                  <a:pt x="44" y="39"/>
                  <a:pt x="46" y="34"/>
                </a:cubicBezTo>
                <a:close/>
                <a:moveTo>
                  <a:pt x="16" y="42"/>
                </a:moveTo>
                <a:cubicBezTo>
                  <a:pt x="20" y="36"/>
                  <a:pt x="29" y="33"/>
                  <a:pt x="40" y="34"/>
                </a:cubicBezTo>
                <a:cubicBezTo>
                  <a:pt x="38" y="40"/>
                  <a:pt x="37" y="46"/>
                  <a:pt x="36" y="54"/>
                </a:cubicBezTo>
                <a:cubicBezTo>
                  <a:pt x="30" y="58"/>
                  <a:pt x="25" y="63"/>
                  <a:pt x="21" y="67"/>
                </a:cubicBezTo>
                <a:cubicBezTo>
                  <a:pt x="15" y="58"/>
                  <a:pt x="13" y="49"/>
                  <a:pt x="16" y="42"/>
                </a:cubicBezTo>
                <a:close/>
                <a:moveTo>
                  <a:pt x="36" y="84"/>
                </a:moveTo>
                <a:cubicBezTo>
                  <a:pt x="31" y="80"/>
                  <a:pt x="27" y="76"/>
                  <a:pt x="24" y="72"/>
                </a:cubicBezTo>
                <a:cubicBezTo>
                  <a:pt x="27" y="68"/>
                  <a:pt x="31" y="64"/>
                  <a:pt x="35" y="60"/>
                </a:cubicBezTo>
                <a:cubicBezTo>
                  <a:pt x="35" y="64"/>
                  <a:pt x="35" y="68"/>
                  <a:pt x="35" y="72"/>
                </a:cubicBezTo>
                <a:cubicBezTo>
                  <a:pt x="35" y="76"/>
                  <a:pt x="35" y="80"/>
                  <a:pt x="36" y="84"/>
                </a:cubicBezTo>
                <a:close/>
                <a:moveTo>
                  <a:pt x="16" y="102"/>
                </a:moveTo>
                <a:cubicBezTo>
                  <a:pt x="13" y="95"/>
                  <a:pt x="15" y="86"/>
                  <a:pt x="21" y="77"/>
                </a:cubicBezTo>
                <a:cubicBezTo>
                  <a:pt x="25" y="81"/>
                  <a:pt x="30" y="86"/>
                  <a:pt x="36" y="90"/>
                </a:cubicBezTo>
                <a:cubicBezTo>
                  <a:pt x="37" y="97"/>
                  <a:pt x="38" y="104"/>
                  <a:pt x="40" y="110"/>
                </a:cubicBezTo>
                <a:cubicBezTo>
                  <a:pt x="29" y="111"/>
                  <a:pt x="20" y="108"/>
                  <a:pt x="16" y="102"/>
                </a:cubicBezTo>
                <a:close/>
                <a:moveTo>
                  <a:pt x="42" y="94"/>
                </a:moveTo>
                <a:cubicBezTo>
                  <a:pt x="45" y="96"/>
                  <a:pt x="48" y="98"/>
                  <a:pt x="51" y="100"/>
                </a:cubicBezTo>
                <a:cubicBezTo>
                  <a:pt x="55" y="102"/>
                  <a:pt x="58" y="104"/>
                  <a:pt x="62" y="106"/>
                </a:cubicBezTo>
                <a:cubicBezTo>
                  <a:pt x="56" y="108"/>
                  <a:pt x="51" y="109"/>
                  <a:pt x="46" y="110"/>
                </a:cubicBezTo>
                <a:cubicBezTo>
                  <a:pt x="44" y="105"/>
                  <a:pt x="43" y="100"/>
                  <a:pt x="42" y="94"/>
                </a:cubicBezTo>
                <a:close/>
                <a:moveTo>
                  <a:pt x="68" y="131"/>
                </a:moveTo>
                <a:cubicBezTo>
                  <a:pt x="60" y="131"/>
                  <a:pt x="54" y="125"/>
                  <a:pt x="48" y="115"/>
                </a:cubicBezTo>
                <a:cubicBezTo>
                  <a:pt x="55" y="114"/>
                  <a:pt x="61" y="111"/>
                  <a:pt x="68" y="109"/>
                </a:cubicBezTo>
                <a:cubicBezTo>
                  <a:pt x="74" y="111"/>
                  <a:pt x="81" y="114"/>
                  <a:pt x="87" y="115"/>
                </a:cubicBezTo>
                <a:cubicBezTo>
                  <a:pt x="82" y="125"/>
                  <a:pt x="75" y="131"/>
                  <a:pt x="68" y="131"/>
                </a:cubicBezTo>
                <a:close/>
                <a:moveTo>
                  <a:pt x="90" y="110"/>
                </a:moveTo>
                <a:cubicBezTo>
                  <a:pt x="85" y="109"/>
                  <a:pt x="79" y="108"/>
                  <a:pt x="74" y="106"/>
                </a:cubicBezTo>
                <a:cubicBezTo>
                  <a:pt x="77" y="104"/>
                  <a:pt x="81" y="103"/>
                  <a:pt x="84" y="100"/>
                </a:cubicBezTo>
                <a:cubicBezTo>
                  <a:pt x="88" y="98"/>
                  <a:pt x="91" y="96"/>
                  <a:pt x="94" y="94"/>
                </a:cubicBezTo>
                <a:cubicBezTo>
                  <a:pt x="93" y="100"/>
                  <a:pt x="92" y="105"/>
                  <a:pt x="90" y="110"/>
                </a:cubicBezTo>
                <a:close/>
                <a:moveTo>
                  <a:pt x="82" y="97"/>
                </a:moveTo>
                <a:cubicBezTo>
                  <a:pt x="77" y="99"/>
                  <a:pt x="72" y="101"/>
                  <a:pt x="68" y="103"/>
                </a:cubicBezTo>
                <a:cubicBezTo>
                  <a:pt x="63" y="101"/>
                  <a:pt x="58" y="99"/>
                  <a:pt x="54" y="97"/>
                </a:cubicBezTo>
                <a:cubicBezTo>
                  <a:pt x="49" y="94"/>
                  <a:pt x="45" y="91"/>
                  <a:pt x="41" y="88"/>
                </a:cubicBezTo>
                <a:cubicBezTo>
                  <a:pt x="40" y="83"/>
                  <a:pt x="39" y="77"/>
                  <a:pt x="39" y="72"/>
                </a:cubicBezTo>
                <a:cubicBezTo>
                  <a:pt x="39" y="66"/>
                  <a:pt x="40" y="61"/>
                  <a:pt x="41" y="56"/>
                </a:cubicBezTo>
                <a:cubicBezTo>
                  <a:pt x="45" y="53"/>
                  <a:pt x="49" y="50"/>
                  <a:pt x="54" y="47"/>
                </a:cubicBezTo>
                <a:cubicBezTo>
                  <a:pt x="58" y="45"/>
                  <a:pt x="63" y="42"/>
                  <a:pt x="68" y="40"/>
                </a:cubicBezTo>
                <a:cubicBezTo>
                  <a:pt x="73" y="42"/>
                  <a:pt x="77" y="45"/>
                  <a:pt x="82" y="47"/>
                </a:cubicBezTo>
                <a:cubicBezTo>
                  <a:pt x="87" y="50"/>
                  <a:pt x="91" y="53"/>
                  <a:pt x="95" y="56"/>
                </a:cubicBezTo>
                <a:cubicBezTo>
                  <a:pt x="96" y="61"/>
                  <a:pt x="96" y="66"/>
                  <a:pt x="96" y="72"/>
                </a:cubicBezTo>
                <a:cubicBezTo>
                  <a:pt x="96" y="77"/>
                  <a:pt x="96" y="83"/>
                  <a:pt x="95" y="88"/>
                </a:cubicBezTo>
                <a:cubicBezTo>
                  <a:pt x="91" y="91"/>
                  <a:pt x="87" y="94"/>
                  <a:pt x="82" y="97"/>
                </a:cubicBezTo>
                <a:close/>
                <a:moveTo>
                  <a:pt x="119" y="102"/>
                </a:moveTo>
                <a:cubicBezTo>
                  <a:pt x="116" y="108"/>
                  <a:pt x="107" y="111"/>
                  <a:pt x="95" y="110"/>
                </a:cubicBezTo>
                <a:cubicBezTo>
                  <a:pt x="97" y="104"/>
                  <a:pt x="99" y="97"/>
                  <a:pt x="100" y="90"/>
                </a:cubicBezTo>
                <a:cubicBezTo>
                  <a:pt x="105" y="86"/>
                  <a:pt x="110" y="81"/>
                  <a:pt x="115" y="77"/>
                </a:cubicBezTo>
                <a:cubicBezTo>
                  <a:pt x="121" y="86"/>
                  <a:pt x="123" y="95"/>
                  <a:pt x="119" y="102"/>
                </a:cubicBezTo>
                <a:close/>
              </a:path>
            </a:pathLst>
          </a:custGeom>
          <a:solidFill>
            <a:schemeClr val="accent4">
              <a:lumMod val="50000"/>
            </a:schemeClr>
          </a:solidFill>
          <a:ln>
            <a:solidFill>
              <a:schemeClr val="accent4">
                <a:lumMod val="50000"/>
              </a:schemeClr>
            </a:solidFill>
          </a:ln>
        </p:spPr>
        <p:txBody>
          <a:bodyPr vert="horz" wrap="square" lIns="91440" tIns="45720" rIns="91440" bIns="45720" numCol="1" anchor="t" anchorCtr="0" compatLnSpc="1"/>
          <a:p>
            <a:endParaRPr lang="en-US"/>
          </a:p>
        </p:txBody>
      </p:sp>
      <p:sp>
        <p:nvSpPr>
          <p:cNvPr id="14" name="矩形: 圆角 100"/>
          <p:cNvSpPr/>
          <p:nvPr/>
        </p:nvSpPr>
        <p:spPr>
          <a:xfrm>
            <a:off x="423545" y="1612900"/>
            <a:ext cx="7771765" cy="2051685"/>
          </a:xfrm>
          <a:prstGeom prst="roundRect">
            <a:avLst>
              <a:gd name="adj" fmla="val 8772"/>
            </a:avLst>
          </a:prstGeom>
          <a:solidFill>
            <a:schemeClr val="accent4">
              <a:lumMod val="40000"/>
              <a:lumOff val="60000"/>
              <a:alpha val="13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9" name="文本框 78"/>
          <p:cNvSpPr txBox="1"/>
          <p:nvPr/>
        </p:nvSpPr>
        <p:spPr>
          <a:xfrm>
            <a:off x="582295" y="2310765"/>
            <a:ext cx="7426325" cy="1273175"/>
          </a:xfrm>
          <a:prstGeom prst="rect">
            <a:avLst/>
          </a:prstGeom>
          <a:noFill/>
        </p:spPr>
        <p:txBody>
          <a:bodyPr wrap="square" rtlCol="0">
            <a:spAutoFit/>
          </a:bodyPr>
          <a:p>
            <a:pPr marL="0" marR="0" lvl="0" indent="0" algn="just" defTabSz="914400" rtl="0" eaLnBrk="1" fontAlgn="auto" latinLnBrk="0" hangingPunct="1">
              <a:lnSpc>
                <a:spcPct val="120000"/>
              </a:lnSpc>
              <a:spcBef>
                <a:spcPts val="0"/>
              </a:spcBef>
              <a:spcAft>
                <a:spcPts val="0"/>
              </a:spcAft>
              <a:buClrTx/>
              <a:buSzPct val="100000"/>
              <a:buFontTx/>
              <a:buNone/>
              <a:defRPr/>
            </a:pPr>
            <a:r>
              <a:rPr lang="en-US" altLang="zh-CN" sz="2400" b="1" dirty="0">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无人机智能协同作战具有</a:t>
            </a:r>
            <a:r>
              <a:rPr sz="2000" b="1" dirty="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长航时、更低可探测性、超长距离突袭</a:t>
            </a:r>
            <a:r>
              <a:rPr dirty="0">
                <a:latin typeface="微软雅黑" panose="020B0503020204020204" charset="-122"/>
                <a:ea typeface="微软雅黑" panose="020B0503020204020204" charset="-122"/>
                <a:cs typeface="微软雅黑" panose="020B0503020204020204" charset="-122"/>
              </a:rPr>
              <a:t>等特征，显著</a:t>
            </a:r>
            <a:r>
              <a:rPr sz="2000" b="1" dirty="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提高飞机的战时突防与生存能力</a:t>
            </a:r>
            <a:r>
              <a:rPr lang="zh-CN" dirty="0">
                <a:latin typeface="微软雅黑" panose="020B0503020204020204" charset="-122"/>
                <a:ea typeface="微软雅黑" panose="020B0503020204020204" charset="-122"/>
                <a:cs typeface="微软雅黑" panose="020B0503020204020204" charset="-122"/>
              </a:rPr>
              <a:t>，有效提高战略空袭执行复杂任务的</a:t>
            </a:r>
            <a:r>
              <a:rPr lang="zh-CN" sz="2000" b="1" dirty="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灵活性、隐蔽性和不确定情况下的适应性</a:t>
            </a:r>
            <a:r>
              <a:rPr lang="zh-CN" dirty="0">
                <a:latin typeface="微软雅黑" panose="020B0503020204020204" charset="-122"/>
                <a:ea typeface="微软雅黑" panose="020B0503020204020204" charset="-122"/>
                <a:cs typeface="微软雅黑" panose="020B0503020204020204" charset="-122"/>
              </a:rPr>
              <a:t>。</a:t>
            </a:r>
            <a:endParaRPr lang="zh-CN" dirty="0">
              <a:latin typeface="微软雅黑" panose="020B0503020204020204" charset="-122"/>
              <a:ea typeface="微软雅黑" panose="020B0503020204020204" charset="-122"/>
              <a:cs typeface="微软雅黑" panose="020B0503020204020204" charset="-122"/>
            </a:endParaRPr>
          </a:p>
        </p:txBody>
      </p:sp>
      <p:grpSp>
        <p:nvGrpSpPr>
          <p:cNvPr id="20" name="组合 19"/>
          <p:cNvGrpSpPr/>
          <p:nvPr/>
        </p:nvGrpSpPr>
        <p:grpSpPr>
          <a:xfrm>
            <a:off x="643255" y="2272665"/>
            <a:ext cx="7469505" cy="76200"/>
            <a:chOff x="1034098" y="3728432"/>
            <a:chExt cx="6172300" cy="72000"/>
          </a:xfrm>
        </p:grpSpPr>
        <p:cxnSp>
          <p:nvCxnSpPr>
            <p:cNvPr id="21" name="直接连接符 20"/>
            <p:cNvCxnSpPr/>
            <p:nvPr/>
          </p:nvCxnSpPr>
          <p:spPr>
            <a:xfrm>
              <a:off x="1781679" y="3764432"/>
              <a:ext cx="5424719" cy="0"/>
            </a:xfrm>
            <a:prstGeom prst="line">
              <a:avLst/>
            </a:prstGeom>
            <a:noFill/>
            <a:ln w="9525" cap="flat" cmpd="sng" algn="ctr">
              <a:solidFill>
                <a:sysClr val="window" lastClr="FFFFFF">
                  <a:lumMod val="65000"/>
                </a:sysClr>
              </a:solidFill>
              <a:prstDash val="solid"/>
              <a:miter lim="800000"/>
            </a:ln>
            <a:effectLst/>
          </p:spPr>
        </p:cxnSp>
        <p:sp>
          <p:nvSpPr>
            <p:cNvPr id="26" name="矩形 25"/>
            <p:cNvSpPr/>
            <p:nvPr/>
          </p:nvSpPr>
          <p:spPr>
            <a:xfrm flipV="1">
              <a:off x="1034098" y="3728432"/>
              <a:ext cx="835125" cy="72000"/>
            </a:xfrm>
            <a:prstGeom prst="rect">
              <a:avLst/>
            </a:prstGeom>
            <a:gradFill>
              <a:gsLst>
                <a:gs pos="0">
                  <a:srgbClr val="DF3535"/>
                </a:gs>
                <a:gs pos="100000">
                  <a:srgbClr val="ED7D31"/>
                </a:gs>
              </a:gsLst>
              <a:lin ang="0" scaled="0"/>
            </a:gra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29" name="文本框 28"/>
          <p:cNvSpPr txBox="1"/>
          <p:nvPr/>
        </p:nvSpPr>
        <p:spPr>
          <a:xfrm>
            <a:off x="-1218565" y="1750060"/>
            <a:ext cx="8955405" cy="430530"/>
          </a:xfrm>
          <a:prstGeom prst="rect">
            <a:avLst/>
          </a:prstGeom>
          <a:noFill/>
        </p:spPr>
        <p:txBody>
          <a:bodyPr wrap="square" lIns="0" tIns="0" rIns="0" bIns="0" rtlCol="0">
            <a:spAutoFit/>
          </a:bodyPr>
          <a:p>
            <a:pPr algn="ctr">
              <a:spcAft>
                <a:spcPts val="0"/>
              </a:spcAft>
              <a:defRPr/>
            </a:pPr>
            <a:r>
              <a:rPr lang="zh-CN" altLang="en-US" sz="2800" b="1" dirty="0">
                <a:gradFill>
                  <a:gsLst>
                    <a:gs pos="100000">
                      <a:srgbClr val="EFAE90"/>
                    </a:gs>
                    <a:gs pos="22000">
                      <a:srgbClr val="DF3535"/>
                    </a:gs>
                    <a:gs pos="65000">
                      <a:srgbClr val="ED7D31"/>
                    </a:gs>
                  </a:gsLst>
                  <a:lin ang="5400000" scaled="1"/>
                </a:gradFill>
                <a:latin typeface="微软雅黑" panose="020B0503020204020204" charset="-122"/>
                <a:ea typeface="微软雅黑" panose="020B0503020204020204" charset="-122"/>
                <a:cs typeface="微软雅黑" panose="020B0503020204020204" charset="-122"/>
              </a:rPr>
              <a:t>战略空袭：</a:t>
            </a:r>
            <a:r>
              <a:rPr lang="zh-CN" sz="2400" dirty="0">
                <a:latin typeface="微软雅黑" panose="020B0503020204020204" charset="-122"/>
                <a:ea typeface="微软雅黑" panose="020B0503020204020204" charset="-122"/>
                <a:cs typeface="微软雅黑" panose="020B0503020204020204" charset="-122"/>
                <a:sym typeface="+mn-ea"/>
              </a:rPr>
              <a:t>灵活性、隐蔽性和适应性</a:t>
            </a:r>
            <a:endParaRPr lang="zh-CN" sz="2400" dirty="0">
              <a:latin typeface="微软雅黑" panose="020B0503020204020204" charset="-122"/>
              <a:ea typeface="微软雅黑" panose="020B0503020204020204" charset="-122"/>
              <a:cs typeface="微软雅黑" panose="020B0503020204020204" charset="-122"/>
              <a:sym typeface="+mn-ea"/>
            </a:endParaRPr>
          </a:p>
        </p:txBody>
      </p:sp>
      <p:pic>
        <p:nvPicPr>
          <p:cNvPr id="4" name="图片 3" descr="C:/Users/27445/AppData/Local/Temp/kaimatting_20230531160428/output_20230531160552..pngoutput_20230531160552."/>
          <p:cNvPicPr>
            <a:picLocks noChangeAspect="1"/>
          </p:cNvPicPr>
          <p:nvPr/>
        </p:nvPicPr>
        <p:blipFill>
          <a:blip r:embed="rId1"/>
          <a:stretch>
            <a:fillRect/>
          </a:stretch>
        </p:blipFill>
        <p:spPr>
          <a:xfrm rot="20520000">
            <a:off x="7752080" y="2959100"/>
            <a:ext cx="4649470" cy="2870200"/>
          </a:xfrm>
          <a:prstGeom prst="rect">
            <a:avLst/>
          </a:prstGeom>
        </p:spPr>
      </p:pic>
      <p:sp>
        <p:nvSpPr>
          <p:cNvPr id="32" name="矩形: 圆角 100"/>
          <p:cNvSpPr/>
          <p:nvPr/>
        </p:nvSpPr>
        <p:spPr>
          <a:xfrm>
            <a:off x="423545" y="3742055"/>
            <a:ext cx="7772400" cy="2475230"/>
          </a:xfrm>
          <a:prstGeom prst="roundRect">
            <a:avLst>
              <a:gd name="adj" fmla="val 8772"/>
            </a:avLst>
          </a:prstGeom>
          <a:solidFill>
            <a:schemeClr val="accent4">
              <a:lumMod val="40000"/>
              <a:lumOff val="60000"/>
              <a:alpha val="13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p:cNvSpPr txBox="1"/>
          <p:nvPr/>
        </p:nvSpPr>
        <p:spPr>
          <a:xfrm>
            <a:off x="-266700" y="3742055"/>
            <a:ext cx="5456555" cy="430530"/>
          </a:xfrm>
          <a:prstGeom prst="rect">
            <a:avLst/>
          </a:prstGeom>
          <a:noFill/>
        </p:spPr>
        <p:txBody>
          <a:bodyPr wrap="square" lIns="0" tIns="0" rIns="0" bIns="0" rtlCol="0">
            <a:spAutoFit/>
          </a:bodyPr>
          <a:p>
            <a:pPr algn="ctr">
              <a:spcAft>
                <a:spcPts val="0"/>
              </a:spcAft>
              <a:defRPr/>
            </a:pPr>
            <a:r>
              <a:rPr lang="zh-CN" altLang="en-US" sz="2800" b="1" dirty="0">
                <a:gradFill>
                  <a:gsLst>
                    <a:gs pos="100000">
                      <a:srgbClr val="EFAE90"/>
                    </a:gs>
                    <a:gs pos="22000">
                      <a:srgbClr val="DF3535"/>
                    </a:gs>
                    <a:gs pos="65000">
                      <a:srgbClr val="ED7D31"/>
                    </a:gs>
                  </a:gsLst>
                  <a:lin ang="5400000" scaled="1"/>
                </a:gradFill>
                <a:latin typeface="微软雅黑" panose="020B0503020204020204" charset="-122"/>
                <a:ea typeface="微软雅黑" panose="020B0503020204020204" charset="-122"/>
                <a:cs typeface="微软雅黑" panose="020B0503020204020204" charset="-122"/>
              </a:rPr>
              <a:t>制空作战：</a:t>
            </a:r>
            <a:r>
              <a:rPr lang="zh-CN" sz="2400" dirty="0">
                <a:latin typeface="微软雅黑" panose="020B0503020204020204" charset="-122"/>
                <a:ea typeface="微软雅黑" panose="020B0503020204020204" charset="-122"/>
                <a:cs typeface="微软雅黑" panose="020B0503020204020204" charset="-122"/>
                <a:sym typeface="+mn-ea"/>
              </a:rPr>
              <a:t>智能协同作战</a:t>
            </a:r>
            <a:endParaRPr lang="zh-CN" sz="2400" dirty="0">
              <a:latin typeface="微软雅黑" panose="020B0503020204020204" charset="-122"/>
              <a:ea typeface="微软雅黑" panose="020B0503020204020204" charset="-122"/>
              <a:cs typeface="微软雅黑" panose="020B0503020204020204" charset="-122"/>
              <a:sym typeface="+mn-ea"/>
            </a:endParaRPr>
          </a:p>
        </p:txBody>
      </p:sp>
      <p:grpSp>
        <p:nvGrpSpPr>
          <p:cNvPr id="34" name="组合 33"/>
          <p:cNvGrpSpPr/>
          <p:nvPr/>
        </p:nvGrpSpPr>
        <p:grpSpPr>
          <a:xfrm>
            <a:off x="661670" y="4203065"/>
            <a:ext cx="7347585" cy="76200"/>
            <a:chOff x="1034098" y="3728432"/>
            <a:chExt cx="6172300" cy="72000"/>
          </a:xfrm>
        </p:grpSpPr>
        <p:cxnSp>
          <p:nvCxnSpPr>
            <p:cNvPr id="35" name="直接连接符 34"/>
            <p:cNvCxnSpPr/>
            <p:nvPr/>
          </p:nvCxnSpPr>
          <p:spPr>
            <a:xfrm>
              <a:off x="1781679" y="3764432"/>
              <a:ext cx="5424719" cy="0"/>
            </a:xfrm>
            <a:prstGeom prst="line">
              <a:avLst/>
            </a:prstGeom>
            <a:noFill/>
            <a:ln w="9525" cap="flat" cmpd="sng" algn="ctr">
              <a:solidFill>
                <a:sysClr val="window" lastClr="FFFFFF">
                  <a:lumMod val="65000"/>
                </a:sysClr>
              </a:solidFill>
              <a:prstDash val="solid"/>
              <a:miter lim="800000"/>
            </a:ln>
            <a:effectLst/>
          </p:spPr>
        </p:cxnSp>
        <p:sp>
          <p:nvSpPr>
            <p:cNvPr id="36" name="矩形 35"/>
            <p:cNvSpPr/>
            <p:nvPr/>
          </p:nvSpPr>
          <p:spPr>
            <a:xfrm flipV="1">
              <a:off x="1034098" y="3728432"/>
              <a:ext cx="835125" cy="72000"/>
            </a:xfrm>
            <a:prstGeom prst="rect">
              <a:avLst/>
            </a:prstGeom>
            <a:gradFill>
              <a:gsLst>
                <a:gs pos="0">
                  <a:srgbClr val="DF3535"/>
                </a:gs>
                <a:gs pos="100000">
                  <a:srgbClr val="ED7D31"/>
                </a:gs>
              </a:gsLst>
              <a:lin ang="0" scaled="0"/>
            </a:gra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37" name="文本框 36"/>
          <p:cNvSpPr txBox="1"/>
          <p:nvPr/>
        </p:nvSpPr>
        <p:spPr>
          <a:xfrm>
            <a:off x="627380" y="4316730"/>
            <a:ext cx="7365365" cy="1900555"/>
          </a:xfrm>
          <a:prstGeom prst="rect">
            <a:avLst/>
          </a:prstGeom>
          <a:noFill/>
        </p:spPr>
        <p:txBody>
          <a:bodyPr wrap="square" rtlCol="0">
            <a:spAutoFit/>
          </a:bodyPr>
          <a:p>
            <a:pPr marL="0" marR="0" lvl="0" indent="0" algn="just" defTabSz="914400" rtl="0" eaLnBrk="1" fontAlgn="auto" latinLnBrk="0" hangingPunct="1">
              <a:lnSpc>
                <a:spcPct val="120000"/>
              </a:lnSpc>
              <a:spcBef>
                <a:spcPts val="0"/>
              </a:spcBef>
              <a:spcAft>
                <a:spcPts val="0"/>
              </a:spcAft>
              <a:buClrTx/>
              <a:buSzPct val="100000"/>
              <a:buFontTx/>
              <a:buNone/>
              <a:defRPr/>
            </a:pPr>
            <a:r>
              <a:rPr lang="en-US" dirty="0">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无人机具有</a:t>
            </a:r>
            <a:r>
              <a:rPr sz="2000" b="1" dirty="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信息处理完整、机动轨迹规划精细、跟踪控制能力精准</a:t>
            </a:r>
            <a:r>
              <a:rPr dirty="0">
                <a:latin typeface="微软雅黑" panose="020B0503020204020204" charset="-122"/>
                <a:ea typeface="微软雅黑" panose="020B0503020204020204" charset="-122"/>
                <a:cs typeface="微软雅黑" panose="020B0503020204020204" charset="-122"/>
              </a:rPr>
              <a:t>等优点，有人机可以在无人机的保护和辅助下，更加关注整体态势判断和战术决策，根据整体效能最优的原则指挥无人机执行具体的攻击任务。通过</a:t>
            </a:r>
            <a:r>
              <a:rPr sz="2000" b="1" dirty="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态势感知与指挥控制的相互融合</a:t>
            </a:r>
            <a:r>
              <a:rPr dirty="0">
                <a:latin typeface="微软雅黑" panose="020B0503020204020204" charset="-122"/>
                <a:ea typeface="微软雅黑" panose="020B0503020204020204" charset="-122"/>
                <a:cs typeface="微软雅黑" panose="020B0503020204020204" charset="-122"/>
              </a:rPr>
              <a:t>，</a:t>
            </a:r>
            <a:r>
              <a:rPr lang="zh-CN" dirty="0">
                <a:solidFill>
                  <a:schemeClr val="tx1"/>
                </a:solidFill>
                <a:latin typeface="微软雅黑" panose="020B0503020204020204" charset="-122"/>
                <a:ea typeface="微软雅黑" panose="020B0503020204020204" charset="-122"/>
                <a:cs typeface="微软雅黑" panose="020B0503020204020204" charset="-122"/>
              </a:rPr>
              <a:t>提高</a:t>
            </a:r>
            <a:r>
              <a:rPr dirty="0">
                <a:solidFill>
                  <a:schemeClr val="tx1"/>
                </a:solidFill>
                <a:latin typeface="微软雅黑" panose="020B0503020204020204" charset="-122"/>
                <a:ea typeface="微软雅黑" panose="020B0503020204020204" charset="-122"/>
                <a:cs typeface="微软雅黑" panose="020B0503020204020204" charset="-122"/>
              </a:rPr>
              <a:t>空中协同作战单元的作战决策，</a:t>
            </a:r>
            <a:r>
              <a:rPr sz="2000" b="1" dirty="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快速提升夺取制空权的能力。</a:t>
            </a:r>
            <a:endParaRPr sz="2000" b="1" dirty="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9080" y="1543050"/>
            <a:ext cx="11507470" cy="46736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俄乌战争</a:t>
            </a:r>
            <a:endParaRPr lang="zh-CN" altLang="en-US" dirty="0"/>
          </a:p>
        </p:txBody>
      </p:sp>
      <p:sp>
        <p:nvSpPr>
          <p:cNvPr id="8" name="文本占位符 7"/>
          <p:cNvSpPr>
            <a:spLocks noGrp="1"/>
          </p:cNvSpPr>
          <p:nvPr>
            <p:ph type="body" sz="quarter" idx="14"/>
          </p:nvPr>
        </p:nvSpPr>
        <p:spPr>
          <a:xfrm>
            <a:off x="3679190" y="87630"/>
            <a:ext cx="3751580" cy="368300"/>
          </a:xfrm>
        </p:spPr>
        <p:txBody>
          <a:bodyPr wrap="square"/>
          <a:lstStyle/>
          <a:p>
            <a:r>
              <a:rPr lang="zh-CN" altLang="en-US" dirty="0"/>
              <a:t>无人机在俄乌战争的应用</a:t>
            </a:r>
            <a:endParaRPr lang="zh-CN" altLang="en-US" dirty="0"/>
          </a:p>
        </p:txBody>
      </p:sp>
      <p:sp>
        <p:nvSpPr>
          <p:cNvPr id="3" name="文本框 2"/>
          <p:cNvSpPr txBox="1"/>
          <p:nvPr/>
        </p:nvSpPr>
        <p:spPr>
          <a:xfrm>
            <a:off x="753777" y="800100"/>
            <a:ext cx="9841230" cy="521970"/>
          </a:xfrm>
          <a:prstGeom prst="rect">
            <a:avLst/>
          </a:prstGeom>
          <a:noFill/>
        </p:spPr>
        <p:txBody>
          <a:bodyPr wrap="none" rtlCol="0">
            <a:spAutoFit/>
          </a:bodyPr>
          <a:lstStyle/>
          <a:p>
            <a:pPr algn="l"/>
            <a:r>
              <a:rPr lang="zh-CN" altLang="en-US" sz="2800" dirty="0">
                <a:solidFill>
                  <a:schemeClr val="accent4">
                    <a:lumMod val="50000"/>
                  </a:schemeClr>
                </a:solidFill>
                <a:latin typeface="+mj-ea"/>
                <a:ea typeface="+mj-ea"/>
              </a:rPr>
              <a:t>现代战争：</a:t>
            </a:r>
            <a:r>
              <a:rPr lang="zh-CN" altLang="en-US" sz="2800" dirty="0">
                <a:solidFill>
                  <a:schemeClr val="accent4">
                    <a:lumMod val="50000"/>
                  </a:schemeClr>
                </a:solidFill>
                <a:latin typeface="+mj-ea"/>
                <a:ea typeface="+mj-ea"/>
              </a:rPr>
              <a:t>无人机承担着各种任务——从空中监视到发射导弹</a:t>
            </a:r>
            <a:endParaRPr lang="zh-CN" altLang="en-US" sz="2800" dirty="0">
              <a:solidFill>
                <a:schemeClr val="accent4">
                  <a:lumMod val="50000"/>
                </a:schemeClr>
              </a:solidFill>
              <a:latin typeface="+mj-ea"/>
              <a:ea typeface="+mj-ea"/>
            </a:endParaRPr>
          </a:p>
        </p:txBody>
      </p:sp>
      <p:sp>
        <p:nvSpPr>
          <p:cNvPr id="30" name="Freeform 67"/>
          <p:cNvSpPr>
            <a:spLocks noEditPoints="1"/>
          </p:cNvSpPr>
          <p:nvPr/>
        </p:nvSpPr>
        <p:spPr bwMode="auto">
          <a:xfrm>
            <a:off x="148569" y="735999"/>
            <a:ext cx="605313" cy="649523"/>
          </a:xfrm>
          <a:custGeom>
            <a:avLst/>
            <a:gdLst>
              <a:gd name="T0" fmla="*/ 55 w 135"/>
              <a:gd name="T1" fmla="*/ 70 h 144"/>
              <a:gd name="T2" fmla="*/ 80 w 135"/>
              <a:gd name="T3" fmla="*/ 70 h 144"/>
              <a:gd name="T4" fmla="*/ 119 w 135"/>
              <a:gd name="T5" fmla="*/ 72 h 144"/>
              <a:gd name="T6" fmla="*/ 94 w 135"/>
              <a:gd name="T7" fmla="*/ 27 h 144"/>
              <a:gd name="T8" fmla="*/ 42 w 135"/>
              <a:gd name="T9" fmla="*/ 27 h 144"/>
              <a:gd name="T10" fmla="*/ 16 w 135"/>
              <a:gd name="T11" fmla="*/ 72 h 144"/>
              <a:gd name="T12" fmla="*/ 42 w 135"/>
              <a:gd name="T13" fmla="*/ 116 h 144"/>
              <a:gd name="T14" fmla="*/ 93 w 135"/>
              <a:gd name="T15" fmla="*/ 116 h 144"/>
              <a:gd name="T16" fmla="*/ 119 w 135"/>
              <a:gd name="T17" fmla="*/ 72 h 144"/>
              <a:gd name="T18" fmla="*/ 115 w 135"/>
              <a:gd name="T19" fmla="*/ 67 h 144"/>
              <a:gd name="T20" fmla="*/ 96 w 135"/>
              <a:gd name="T21" fmla="*/ 34 h 144"/>
              <a:gd name="T22" fmla="*/ 100 w 135"/>
              <a:gd name="T23" fmla="*/ 60 h 144"/>
              <a:gd name="T24" fmla="*/ 100 w 135"/>
              <a:gd name="T25" fmla="*/ 84 h 144"/>
              <a:gd name="T26" fmla="*/ 100 w 135"/>
              <a:gd name="T27" fmla="*/ 60 h 144"/>
              <a:gd name="T28" fmla="*/ 84 w 135"/>
              <a:gd name="T29" fmla="*/ 43 h 144"/>
              <a:gd name="T30" fmla="*/ 90 w 135"/>
              <a:gd name="T31" fmla="*/ 34 h 144"/>
              <a:gd name="T32" fmla="*/ 68 w 135"/>
              <a:gd name="T33" fmla="*/ 12 h 144"/>
              <a:gd name="T34" fmla="*/ 68 w 135"/>
              <a:gd name="T35" fmla="*/ 35 h 144"/>
              <a:gd name="T36" fmla="*/ 68 w 135"/>
              <a:gd name="T37" fmla="*/ 12 h 144"/>
              <a:gd name="T38" fmla="*/ 62 w 135"/>
              <a:gd name="T39" fmla="*/ 38 h 144"/>
              <a:gd name="T40" fmla="*/ 41 w 135"/>
              <a:gd name="T41" fmla="*/ 50 h 144"/>
              <a:gd name="T42" fmla="*/ 16 w 135"/>
              <a:gd name="T43" fmla="*/ 42 h 144"/>
              <a:gd name="T44" fmla="*/ 36 w 135"/>
              <a:gd name="T45" fmla="*/ 54 h 144"/>
              <a:gd name="T46" fmla="*/ 16 w 135"/>
              <a:gd name="T47" fmla="*/ 42 h 144"/>
              <a:gd name="T48" fmla="*/ 24 w 135"/>
              <a:gd name="T49" fmla="*/ 72 h 144"/>
              <a:gd name="T50" fmla="*/ 35 w 135"/>
              <a:gd name="T51" fmla="*/ 72 h 144"/>
              <a:gd name="T52" fmla="*/ 16 w 135"/>
              <a:gd name="T53" fmla="*/ 102 h 144"/>
              <a:gd name="T54" fmla="*/ 36 w 135"/>
              <a:gd name="T55" fmla="*/ 90 h 144"/>
              <a:gd name="T56" fmla="*/ 16 w 135"/>
              <a:gd name="T57" fmla="*/ 102 h 144"/>
              <a:gd name="T58" fmla="*/ 51 w 135"/>
              <a:gd name="T59" fmla="*/ 100 h 144"/>
              <a:gd name="T60" fmla="*/ 46 w 135"/>
              <a:gd name="T61" fmla="*/ 110 h 144"/>
              <a:gd name="T62" fmla="*/ 68 w 135"/>
              <a:gd name="T63" fmla="*/ 131 h 144"/>
              <a:gd name="T64" fmla="*/ 68 w 135"/>
              <a:gd name="T65" fmla="*/ 109 h 144"/>
              <a:gd name="T66" fmla="*/ 68 w 135"/>
              <a:gd name="T67" fmla="*/ 131 h 144"/>
              <a:gd name="T68" fmla="*/ 74 w 135"/>
              <a:gd name="T69" fmla="*/ 106 h 144"/>
              <a:gd name="T70" fmla="*/ 94 w 135"/>
              <a:gd name="T71" fmla="*/ 94 h 144"/>
              <a:gd name="T72" fmla="*/ 82 w 135"/>
              <a:gd name="T73" fmla="*/ 97 h 144"/>
              <a:gd name="T74" fmla="*/ 54 w 135"/>
              <a:gd name="T75" fmla="*/ 97 h 144"/>
              <a:gd name="T76" fmla="*/ 39 w 135"/>
              <a:gd name="T77" fmla="*/ 72 h 144"/>
              <a:gd name="T78" fmla="*/ 54 w 135"/>
              <a:gd name="T79" fmla="*/ 47 h 144"/>
              <a:gd name="T80" fmla="*/ 82 w 135"/>
              <a:gd name="T81" fmla="*/ 47 h 144"/>
              <a:gd name="T82" fmla="*/ 96 w 135"/>
              <a:gd name="T83" fmla="*/ 72 h 144"/>
              <a:gd name="T84" fmla="*/ 82 w 135"/>
              <a:gd name="T85" fmla="*/ 97 h 144"/>
              <a:gd name="T86" fmla="*/ 95 w 135"/>
              <a:gd name="T87" fmla="*/ 110 h 144"/>
              <a:gd name="T88" fmla="*/ 115 w 135"/>
              <a:gd name="T89" fmla="*/ 7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 h="144">
                <a:moveTo>
                  <a:pt x="68" y="58"/>
                </a:moveTo>
                <a:cubicBezTo>
                  <a:pt x="61" y="58"/>
                  <a:pt x="55" y="63"/>
                  <a:pt x="55" y="70"/>
                </a:cubicBezTo>
                <a:cubicBezTo>
                  <a:pt x="55" y="77"/>
                  <a:pt x="61" y="82"/>
                  <a:pt x="68" y="82"/>
                </a:cubicBezTo>
                <a:cubicBezTo>
                  <a:pt x="75" y="82"/>
                  <a:pt x="80" y="77"/>
                  <a:pt x="80" y="70"/>
                </a:cubicBezTo>
                <a:cubicBezTo>
                  <a:pt x="80" y="63"/>
                  <a:pt x="75" y="58"/>
                  <a:pt x="68" y="58"/>
                </a:cubicBezTo>
                <a:close/>
                <a:moveTo>
                  <a:pt x="119" y="72"/>
                </a:moveTo>
                <a:cubicBezTo>
                  <a:pt x="131" y="58"/>
                  <a:pt x="135" y="45"/>
                  <a:pt x="130" y="36"/>
                </a:cubicBezTo>
                <a:cubicBezTo>
                  <a:pt x="125" y="27"/>
                  <a:pt x="111" y="24"/>
                  <a:pt x="94" y="27"/>
                </a:cubicBezTo>
                <a:cubicBezTo>
                  <a:pt x="87" y="11"/>
                  <a:pt x="78" y="0"/>
                  <a:pt x="68" y="0"/>
                </a:cubicBezTo>
                <a:cubicBezTo>
                  <a:pt x="57" y="0"/>
                  <a:pt x="48" y="11"/>
                  <a:pt x="42" y="27"/>
                </a:cubicBezTo>
                <a:cubicBezTo>
                  <a:pt x="25" y="24"/>
                  <a:pt x="11" y="27"/>
                  <a:pt x="5" y="36"/>
                </a:cubicBezTo>
                <a:cubicBezTo>
                  <a:pt x="0" y="45"/>
                  <a:pt x="5" y="58"/>
                  <a:pt x="16" y="72"/>
                </a:cubicBezTo>
                <a:cubicBezTo>
                  <a:pt x="5" y="86"/>
                  <a:pt x="0" y="99"/>
                  <a:pt x="5" y="108"/>
                </a:cubicBezTo>
                <a:cubicBezTo>
                  <a:pt x="11" y="117"/>
                  <a:pt x="25" y="120"/>
                  <a:pt x="42" y="116"/>
                </a:cubicBezTo>
                <a:cubicBezTo>
                  <a:pt x="48" y="133"/>
                  <a:pt x="57" y="144"/>
                  <a:pt x="68" y="144"/>
                </a:cubicBezTo>
                <a:cubicBezTo>
                  <a:pt x="78" y="144"/>
                  <a:pt x="87" y="133"/>
                  <a:pt x="93" y="116"/>
                </a:cubicBezTo>
                <a:cubicBezTo>
                  <a:pt x="111" y="120"/>
                  <a:pt x="125" y="117"/>
                  <a:pt x="130" y="108"/>
                </a:cubicBezTo>
                <a:cubicBezTo>
                  <a:pt x="135" y="99"/>
                  <a:pt x="131" y="85"/>
                  <a:pt x="119" y="72"/>
                </a:cubicBezTo>
                <a:close/>
                <a:moveTo>
                  <a:pt x="119" y="42"/>
                </a:moveTo>
                <a:cubicBezTo>
                  <a:pt x="123" y="49"/>
                  <a:pt x="121" y="58"/>
                  <a:pt x="115" y="67"/>
                </a:cubicBezTo>
                <a:cubicBezTo>
                  <a:pt x="111" y="63"/>
                  <a:pt x="105" y="58"/>
                  <a:pt x="99" y="54"/>
                </a:cubicBezTo>
                <a:cubicBezTo>
                  <a:pt x="99" y="46"/>
                  <a:pt x="97" y="40"/>
                  <a:pt x="96" y="34"/>
                </a:cubicBezTo>
                <a:cubicBezTo>
                  <a:pt x="107" y="33"/>
                  <a:pt x="116" y="36"/>
                  <a:pt x="119" y="42"/>
                </a:cubicBezTo>
                <a:close/>
                <a:moveTo>
                  <a:pt x="100" y="60"/>
                </a:moveTo>
                <a:cubicBezTo>
                  <a:pt x="104" y="64"/>
                  <a:pt x="108" y="68"/>
                  <a:pt x="111" y="72"/>
                </a:cubicBezTo>
                <a:cubicBezTo>
                  <a:pt x="108" y="76"/>
                  <a:pt x="105" y="80"/>
                  <a:pt x="100" y="84"/>
                </a:cubicBezTo>
                <a:cubicBezTo>
                  <a:pt x="100" y="80"/>
                  <a:pt x="101" y="76"/>
                  <a:pt x="101" y="72"/>
                </a:cubicBezTo>
                <a:cubicBezTo>
                  <a:pt x="101" y="68"/>
                  <a:pt x="100" y="64"/>
                  <a:pt x="100" y="60"/>
                </a:cubicBezTo>
                <a:close/>
                <a:moveTo>
                  <a:pt x="94" y="50"/>
                </a:moveTo>
                <a:cubicBezTo>
                  <a:pt x="91" y="48"/>
                  <a:pt x="88" y="45"/>
                  <a:pt x="84" y="43"/>
                </a:cubicBezTo>
                <a:cubicBezTo>
                  <a:pt x="81" y="41"/>
                  <a:pt x="77" y="40"/>
                  <a:pt x="74" y="38"/>
                </a:cubicBezTo>
                <a:cubicBezTo>
                  <a:pt x="79" y="36"/>
                  <a:pt x="85" y="35"/>
                  <a:pt x="90" y="34"/>
                </a:cubicBezTo>
                <a:cubicBezTo>
                  <a:pt x="91" y="39"/>
                  <a:pt x="93" y="44"/>
                  <a:pt x="94" y="50"/>
                </a:cubicBezTo>
                <a:close/>
                <a:moveTo>
                  <a:pt x="68" y="12"/>
                </a:moveTo>
                <a:cubicBezTo>
                  <a:pt x="75" y="12"/>
                  <a:pt x="82" y="19"/>
                  <a:pt x="87" y="29"/>
                </a:cubicBezTo>
                <a:cubicBezTo>
                  <a:pt x="81" y="30"/>
                  <a:pt x="74" y="33"/>
                  <a:pt x="68" y="35"/>
                </a:cubicBezTo>
                <a:cubicBezTo>
                  <a:pt x="61" y="32"/>
                  <a:pt x="55" y="30"/>
                  <a:pt x="48" y="29"/>
                </a:cubicBezTo>
                <a:cubicBezTo>
                  <a:pt x="53" y="19"/>
                  <a:pt x="60" y="12"/>
                  <a:pt x="68" y="12"/>
                </a:cubicBezTo>
                <a:close/>
                <a:moveTo>
                  <a:pt x="46" y="34"/>
                </a:moveTo>
                <a:cubicBezTo>
                  <a:pt x="51" y="35"/>
                  <a:pt x="56" y="36"/>
                  <a:pt x="62" y="38"/>
                </a:cubicBezTo>
                <a:cubicBezTo>
                  <a:pt x="59" y="40"/>
                  <a:pt x="55" y="41"/>
                  <a:pt x="51" y="43"/>
                </a:cubicBezTo>
                <a:cubicBezTo>
                  <a:pt x="48" y="45"/>
                  <a:pt x="45" y="48"/>
                  <a:pt x="41" y="50"/>
                </a:cubicBezTo>
                <a:cubicBezTo>
                  <a:pt x="43" y="44"/>
                  <a:pt x="44" y="39"/>
                  <a:pt x="46" y="34"/>
                </a:cubicBezTo>
                <a:close/>
                <a:moveTo>
                  <a:pt x="16" y="42"/>
                </a:moveTo>
                <a:cubicBezTo>
                  <a:pt x="20" y="36"/>
                  <a:pt x="29" y="33"/>
                  <a:pt x="40" y="34"/>
                </a:cubicBezTo>
                <a:cubicBezTo>
                  <a:pt x="38" y="40"/>
                  <a:pt x="37" y="46"/>
                  <a:pt x="36" y="54"/>
                </a:cubicBezTo>
                <a:cubicBezTo>
                  <a:pt x="30" y="58"/>
                  <a:pt x="25" y="63"/>
                  <a:pt x="21" y="67"/>
                </a:cubicBezTo>
                <a:cubicBezTo>
                  <a:pt x="15" y="58"/>
                  <a:pt x="13" y="49"/>
                  <a:pt x="16" y="42"/>
                </a:cubicBezTo>
                <a:close/>
                <a:moveTo>
                  <a:pt x="36" y="84"/>
                </a:moveTo>
                <a:cubicBezTo>
                  <a:pt x="31" y="80"/>
                  <a:pt x="27" y="76"/>
                  <a:pt x="24" y="72"/>
                </a:cubicBezTo>
                <a:cubicBezTo>
                  <a:pt x="27" y="68"/>
                  <a:pt x="31" y="64"/>
                  <a:pt x="35" y="60"/>
                </a:cubicBezTo>
                <a:cubicBezTo>
                  <a:pt x="35" y="64"/>
                  <a:pt x="35" y="68"/>
                  <a:pt x="35" y="72"/>
                </a:cubicBezTo>
                <a:cubicBezTo>
                  <a:pt x="35" y="76"/>
                  <a:pt x="35" y="80"/>
                  <a:pt x="36" y="84"/>
                </a:cubicBezTo>
                <a:close/>
                <a:moveTo>
                  <a:pt x="16" y="102"/>
                </a:moveTo>
                <a:cubicBezTo>
                  <a:pt x="13" y="95"/>
                  <a:pt x="15" y="86"/>
                  <a:pt x="21" y="77"/>
                </a:cubicBezTo>
                <a:cubicBezTo>
                  <a:pt x="25" y="81"/>
                  <a:pt x="30" y="86"/>
                  <a:pt x="36" y="90"/>
                </a:cubicBezTo>
                <a:cubicBezTo>
                  <a:pt x="37" y="97"/>
                  <a:pt x="38" y="104"/>
                  <a:pt x="40" y="110"/>
                </a:cubicBezTo>
                <a:cubicBezTo>
                  <a:pt x="29" y="111"/>
                  <a:pt x="20" y="108"/>
                  <a:pt x="16" y="102"/>
                </a:cubicBezTo>
                <a:close/>
                <a:moveTo>
                  <a:pt x="42" y="94"/>
                </a:moveTo>
                <a:cubicBezTo>
                  <a:pt x="45" y="96"/>
                  <a:pt x="48" y="98"/>
                  <a:pt x="51" y="100"/>
                </a:cubicBezTo>
                <a:cubicBezTo>
                  <a:pt x="55" y="102"/>
                  <a:pt x="58" y="104"/>
                  <a:pt x="62" y="106"/>
                </a:cubicBezTo>
                <a:cubicBezTo>
                  <a:pt x="56" y="108"/>
                  <a:pt x="51" y="109"/>
                  <a:pt x="46" y="110"/>
                </a:cubicBezTo>
                <a:cubicBezTo>
                  <a:pt x="44" y="105"/>
                  <a:pt x="43" y="100"/>
                  <a:pt x="42" y="94"/>
                </a:cubicBezTo>
                <a:close/>
                <a:moveTo>
                  <a:pt x="68" y="131"/>
                </a:moveTo>
                <a:cubicBezTo>
                  <a:pt x="60" y="131"/>
                  <a:pt x="54" y="125"/>
                  <a:pt x="48" y="115"/>
                </a:cubicBezTo>
                <a:cubicBezTo>
                  <a:pt x="55" y="114"/>
                  <a:pt x="61" y="111"/>
                  <a:pt x="68" y="109"/>
                </a:cubicBezTo>
                <a:cubicBezTo>
                  <a:pt x="74" y="111"/>
                  <a:pt x="81" y="114"/>
                  <a:pt x="87" y="115"/>
                </a:cubicBezTo>
                <a:cubicBezTo>
                  <a:pt x="82" y="125"/>
                  <a:pt x="75" y="131"/>
                  <a:pt x="68" y="131"/>
                </a:cubicBezTo>
                <a:close/>
                <a:moveTo>
                  <a:pt x="90" y="110"/>
                </a:moveTo>
                <a:cubicBezTo>
                  <a:pt x="85" y="109"/>
                  <a:pt x="79" y="108"/>
                  <a:pt x="74" y="106"/>
                </a:cubicBezTo>
                <a:cubicBezTo>
                  <a:pt x="77" y="104"/>
                  <a:pt x="81" y="103"/>
                  <a:pt x="84" y="100"/>
                </a:cubicBezTo>
                <a:cubicBezTo>
                  <a:pt x="88" y="98"/>
                  <a:pt x="91" y="96"/>
                  <a:pt x="94" y="94"/>
                </a:cubicBezTo>
                <a:cubicBezTo>
                  <a:pt x="93" y="100"/>
                  <a:pt x="92" y="105"/>
                  <a:pt x="90" y="110"/>
                </a:cubicBezTo>
                <a:close/>
                <a:moveTo>
                  <a:pt x="82" y="97"/>
                </a:moveTo>
                <a:cubicBezTo>
                  <a:pt x="77" y="99"/>
                  <a:pt x="72" y="101"/>
                  <a:pt x="68" y="103"/>
                </a:cubicBezTo>
                <a:cubicBezTo>
                  <a:pt x="63" y="101"/>
                  <a:pt x="58" y="99"/>
                  <a:pt x="54" y="97"/>
                </a:cubicBezTo>
                <a:cubicBezTo>
                  <a:pt x="49" y="94"/>
                  <a:pt x="45" y="91"/>
                  <a:pt x="41" y="88"/>
                </a:cubicBezTo>
                <a:cubicBezTo>
                  <a:pt x="40" y="83"/>
                  <a:pt x="39" y="77"/>
                  <a:pt x="39" y="72"/>
                </a:cubicBezTo>
                <a:cubicBezTo>
                  <a:pt x="39" y="66"/>
                  <a:pt x="40" y="61"/>
                  <a:pt x="41" y="56"/>
                </a:cubicBezTo>
                <a:cubicBezTo>
                  <a:pt x="45" y="53"/>
                  <a:pt x="49" y="50"/>
                  <a:pt x="54" y="47"/>
                </a:cubicBezTo>
                <a:cubicBezTo>
                  <a:pt x="58" y="45"/>
                  <a:pt x="63" y="42"/>
                  <a:pt x="68" y="40"/>
                </a:cubicBezTo>
                <a:cubicBezTo>
                  <a:pt x="73" y="42"/>
                  <a:pt x="77" y="45"/>
                  <a:pt x="82" y="47"/>
                </a:cubicBezTo>
                <a:cubicBezTo>
                  <a:pt x="87" y="50"/>
                  <a:pt x="91" y="53"/>
                  <a:pt x="95" y="56"/>
                </a:cubicBezTo>
                <a:cubicBezTo>
                  <a:pt x="96" y="61"/>
                  <a:pt x="96" y="66"/>
                  <a:pt x="96" y="72"/>
                </a:cubicBezTo>
                <a:cubicBezTo>
                  <a:pt x="96" y="77"/>
                  <a:pt x="96" y="83"/>
                  <a:pt x="95" y="88"/>
                </a:cubicBezTo>
                <a:cubicBezTo>
                  <a:pt x="91" y="91"/>
                  <a:pt x="87" y="94"/>
                  <a:pt x="82" y="97"/>
                </a:cubicBezTo>
                <a:close/>
                <a:moveTo>
                  <a:pt x="119" y="102"/>
                </a:moveTo>
                <a:cubicBezTo>
                  <a:pt x="116" y="108"/>
                  <a:pt x="107" y="111"/>
                  <a:pt x="95" y="110"/>
                </a:cubicBezTo>
                <a:cubicBezTo>
                  <a:pt x="97" y="104"/>
                  <a:pt x="99" y="97"/>
                  <a:pt x="100" y="90"/>
                </a:cubicBezTo>
                <a:cubicBezTo>
                  <a:pt x="105" y="86"/>
                  <a:pt x="110" y="81"/>
                  <a:pt x="115" y="77"/>
                </a:cubicBezTo>
                <a:cubicBezTo>
                  <a:pt x="121" y="86"/>
                  <a:pt x="123" y="95"/>
                  <a:pt x="119" y="102"/>
                </a:cubicBezTo>
                <a:close/>
              </a:path>
            </a:pathLst>
          </a:custGeom>
          <a:solidFill>
            <a:schemeClr val="accent4">
              <a:lumMod val="50000"/>
            </a:schemeClr>
          </a:solidFill>
          <a:ln>
            <a:solidFill>
              <a:schemeClr val="accent4">
                <a:lumMod val="50000"/>
              </a:schemeClr>
            </a:solidFill>
          </a:ln>
        </p:spPr>
        <p:txBody>
          <a:bodyPr vert="horz" wrap="square" lIns="91440" tIns="45720" rIns="91440" bIns="45720" numCol="1" anchor="t" anchorCtr="0" compatLnSpc="1"/>
          <a:p>
            <a:endParaRPr lang="en-US"/>
          </a:p>
        </p:txBody>
      </p:sp>
      <p:pic>
        <p:nvPicPr>
          <p:cNvPr id="7" name="图片 6"/>
          <p:cNvPicPr>
            <a:picLocks noChangeAspect="1"/>
          </p:cNvPicPr>
          <p:nvPr/>
        </p:nvPicPr>
        <p:blipFill>
          <a:blip r:embed="rId1"/>
          <a:stretch>
            <a:fillRect/>
          </a:stretch>
        </p:blipFill>
        <p:spPr>
          <a:xfrm>
            <a:off x="932180" y="1617980"/>
            <a:ext cx="4333875" cy="2884805"/>
          </a:xfrm>
          <a:prstGeom prst="rect">
            <a:avLst/>
          </a:prstGeom>
          <a:ln>
            <a:solidFill>
              <a:schemeClr val="accent1"/>
            </a:solidFill>
          </a:ln>
        </p:spPr>
      </p:pic>
      <p:pic>
        <p:nvPicPr>
          <p:cNvPr id="9" name="图片 8"/>
          <p:cNvPicPr>
            <a:picLocks noChangeAspect="1"/>
          </p:cNvPicPr>
          <p:nvPr/>
        </p:nvPicPr>
        <p:blipFill>
          <a:blip r:embed="rId2"/>
          <a:stretch>
            <a:fillRect/>
          </a:stretch>
        </p:blipFill>
        <p:spPr>
          <a:xfrm>
            <a:off x="3119120" y="2715260"/>
            <a:ext cx="3752850" cy="2506345"/>
          </a:xfrm>
          <a:prstGeom prst="rect">
            <a:avLst/>
          </a:prstGeom>
        </p:spPr>
      </p:pic>
      <p:sp>
        <p:nvSpPr>
          <p:cNvPr id="10" name="文本框 9"/>
          <p:cNvSpPr txBox="1"/>
          <p:nvPr/>
        </p:nvSpPr>
        <p:spPr>
          <a:xfrm>
            <a:off x="6871970" y="1885315"/>
            <a:ext cx="4804410" cy="829945"/>
          </a:xfrm>
          <a:prstGeom prst="rect">
            <a:avLst/>
          </a:prstGeom>
          <a:noFill/>
        </p:spPr>
        <p:txBody>
          <a:bodyPr wrap="square" rtlCol="0">
            <a:spAutoFit/>
          </a:bodyPr>
          <a:p>
            <a:pPr marR="0" indent="0" algn="ctr" defTabSz="914400" fontAlgn="auto">
              <a:lnSpc>
                <a:spcPct val="120000"/>
              </a:lnSpc>
              <a:spcBef>
                <a:spcPts val="0"/>
              </a:spcBef>
              <a:spcAft>
                <a:spcPts val="0"/>
              </a:spcAft>
              <a:buClrTx/>
              <a:buSzTx/>
              <a:buFontTx/>
              <a:buNone/>
              <a:defRPr/>
            </a:pPr>
            <a:r>
              <a:rPr lang="zh-CN" altLang="en-US" sz="2000" b="1" dirty="0">
                <a:latin typeface="微软雅黑" panose="020B0503020204020204" charset="-122"/>
                <a:ea typeface="微软雅黑" panose="020B0503020204020204" charset="-122"/>
                <a:cs typeface="微软雅黑" panose="020B0503020204020204" charset="-122"/>
                <a:sym typeface="+mn-ea"/>
              </a:rPr>
              <a:t>乌克兰无人机：TB-2无人机</a:t>
            </a:r>
            <a:endParaRPr lang="zh-CN" altLang="en-US" sz="2000" b="1" dirty="0">
              <a:latin typeface="微软雅黑" panose="020B0503020204020204" charset="-122"/>
              <a:ea typeface="微软雅黑" panose="020B0503020204020204" charset="-122"/>
              <a:cs typeface="微软雅黑" panose="020B0503020204020204" charset="-122"/>
              <a:sym typeface="+mn-ea"/>
            </a:endParaRPr>
          </a:p>
          <a:p>
            <a:pPr marR="0" indent="0" algn="ctr" defTabSz="914400" fontAlgn="auto">
              <a:lnSpc>
                <a:spcPct val="120000"/>
              </a:lnSpc>
              <a:spcBef>
                <a:spcPts val="0"/>
              </a:spcBef>
              <a:spcAft>
                <a:spcPts val="0"/>
              </a:spcAft>
              <a:buClrTx/>
              <a:buSzTx/>
              <a:buFontTx/>
              <a:buNone/>
              <a:defRPr/>
            </a:pPr>
            <a:r>
              <a:rPr lang="zh-CN" altLang="en-US" sz="2000" b="1" dirty="0">
                <a:latin typeface="微软雅黑" panose="020B0503020204020204" charset="-122"/>
                <a:ea typeface="微软雅黑" panose="020B0503020204020204" charset="-122"/>
                <a:cs typeface="微软雅黑" panose="020B0503020204020204" charset="-122"/>
                <a:sym typeface="+mn-ea"/>
              </a:rPr>
              <a:t>  </a:t>
            </a:r>
            <a:endParaRPr lang="zh-CN" altLang="en-US" sz="2000" b="1" dirty="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6824980" y="2466975"/>
            <a:ext cx="5078730" cy="460375"/>
          </a:xfrm>
          <a:prstGeom prst="rect">
            <a:avLst/>
          </a:prstGeom>
          <a:noFill/>
        </p:spPr>
        <p:txBody>
          <a:bodyPr wrap="square" rtlCol="0">
            <a:spAutoFit/>
          </a:bodyPr>
          <a:p>
            <a:pPr marR="0" indent="0" algn="ctr" defTabSz="914400" fontAlgn="auto">
              <a:lnSpc>
                <a:spcPct val="120000"/>
              </a:lnSpc>
              <a:spcBef>
                <a:spcPts val="0"/>
              </a:spcBef>
              <a:spcAft>
                <a:spcPts val="0"/>
              </a:spcAft>
              <a:buClrTx/>
              <a:buSzTx/>
              <a:buFontTx/>
              <a:buNone/>
              <a:defRPr/>
            </a:pPr>
            <a:r>
              <a:rPr lang="zh-CN" altLang="en-US" sz="2000" b="1" dirty="0">
                <a:latin typeface="微软雅黑" panose="020B0503020204020204" charset="-122"/>
                <a:ea typeface="微软雅黑" panose="020B0503020204020204" charset="-122"/>
                <a:cs typeface="微软雅黑" panose="020B0503020204020204" charset="-122"/>
                <a:sym typeface="+mn-ea"/>
              </a:rPr>
              <a:t>乌克兰无人机：</a:t>
            </a:r>
            <a:r>
              <a:rPr lang="zh-CN" altLang="en-US" sz="2000" b="1" dirty="0">
                <a:latin typeface="微软雅黑" panose="020B0503020204020204" charset="-122"/>
                <a:ea typeface="微软雅黑" panose="020B0503020204020204" charset="-122"/>
                <a:cs typeface="微软雅黑" panose="020B0503020204020204" charset="-122"/>
                <a:sym typeface="+mn-ea"/>
              </a:rPr>
              <a:t>自杀式无人机</a:t>
            </a:r>
            <a:endParaRPr lang="zh-CN" altLang="en-US" sz="2000" b="1" dirty="0">
              <a:latin typeface="微软雅黑" panose="020B0503020204020204" charset="-122"/>
              <a:ea typeface="微软雅黑" panose="020B0503020204020204" charset="-122"/>
              <a:cs typeface="微软雅黑" panose="020B0503020204020204" charset="-122"/>
              <a:sym typeface="+mn-ea"/>
            </a:endParaRPr>
          </a:p>
        </p:txBody>
      </p:sp>
      <p:sp>
        <p:nvSpPr>
          <p:cNvPr id="11" name="文本框 10"/>
          <p:cNvSpPr txBox="1"/>
          <p:nvPr/>
        </p:nvSpPr>
        <p:spPr>
          <a:xfrm>
            <a:off x="6962140" y="3096260"/>
            <a:ext cx="5078730" cy="460375"/>
          </a:xfrm>
          <a:prstGeom prst="rect">
            <a:avLst/>
          </a:prstGeom>
          <a:noFill/>
        </p:spPr>
        <p:txBody>
          <a:bodyPr wrap="square" rtlCol="0">
            <a:spAutoFit/>
          </a:bodyPr>
          <a:p>
            <a:pPr marR="0" indent="0" algn="ctr" defTabSz="914400" fontAlgn="auto">
              <a:lnSpc>
                <a:spcPct val="120000"/>
              </a:lnSpc>
              <a:spcBef>
                <a:spcPts val="0"/>
              </a:spcBef>
              <a:spcAft>
                <a:spcPts val="0"/>
              </a:spcAft>
              <a:buClrTx/>
              <a:buSzTx/>
              <a:buFontTx/>
              <a:buNone/>
              <a:defRPr/>
            </a:pPr>
            <a:r>
              <a:rPr lang="zh-CN" altLang="en-US" sz="2000" b="1" dirty="0">
                <a:latin typeface="微软雅黑" panose="020B0503020204020204" charset="-122"/>
                <a:ea typeface="微软雅黑" panose="020B0503020204020204" charset="-122"/>
                <a:cs typeface="微软雅黑" panose="020B0503020204020204" charset="-122"/>
                <a:sym typeface="+mn-ea"/>
              </a:rPr>
              <a:t>乌克兰无人机：微轻小型无人机</a:t>
            </a:r>
            <a:endParaRPr lang="zh-CN" altLang="en-US" sz="2000" b="1" dirty="0">
              <a:latin typeface="微软雅黑" panose="020B0503020204020204" charset="-122"/>
              <a:ea typeface="微软雅黑" panose="020B0503020204020204" charset="-122"/>
              <a:cs typeface="微软雅黑" panose="020B0503020204020204" charset="-122"/>
              <a:sym typeface="+mn-ea"/>
            </a:endParaRPr>
          </a:p>
        </p:txBody>
      </p:sp>
      <p:sp>
        <p:nvSpPr>
          <p:cNvPr id="64" name="任意多边形: 形状 63"/>
          <p:cNvSpPr/>
          <p:nvPr/>
        </p:nvSpPr>
        <p:spPr>
          <a:xfrm>
            <a:off x="7263765" y="3797300"/>
            <a:ext cx="4147820" cy="2265680"/>
          </a:xfrm>
          <a:custGeom>
            <a:avLst/>
            <a:gdLst>
              <a:gd name="connsiteX0" fmla="*/ 0 w 2431456"/>
              <a:gd name="connsiteY0" fmla="*/ 0 h 3402874"/>
              <a:gd name="connsiteX1" fmla="*/ 2431456 w 2431456"/>
              <a:gd name="connsiteY1" fmla="*/ 0 h 3402874"/>
              <a:gd name="connsiteX2" fmla="*/ 2431456 w 2431456"/>
              <a:gd name="connsiteY2" fmla="*/ 1405916 h 3402874"/>
              <a:gd name="connsiteX3" fmla="*/ 2400369 w 2431456"/>
              <a:gd name="connsiteY3" fmla="*/ 1412192 h 3402874"/>
              <a:gd name="connsiteX4" fmla="*/ 2351590 w 2431456"/>
              <a:gd name="connsiteY4" fmla="*/ 1485782 h 3402874"/>
              <a:gd name="connsiteX5" fmla="*/ 2400369 w 2431456"/>
              <a:gd name="connsiteY5" fmla="*/ 1559372 h 3402874"/>
              <a:gd name="connsiteX6" fmla="*/ 2431456 w 2431456"/>
              <a:gd name="connsiteY6" fmla="*/ 1565648 h 3402874"/>
              <a:gd name="connsiteX7" fmla="*/ 2431456 w 2431456"/>
              <a:gd name="connsiteY7" fmla="*/ 3402874 h 3402874"/>
              <a:gd name="connsiteX8" fmla="*/ 0 w 2431456"/>
              <a:gd name="connsiteY8" fmla="*/ 3402874 h 3402874"/>
              <a:gd name="connsiteX9" fmla="*/ 0 w 2431456"/>
              <a:gd name="connsiteY9" fmla="*/ 1565648 h 3402874"/>
              <a:gd name="connsiteX10" fmla="*/ 31087 w 2431456"/>
              <a:gd name="connsiteY10" fmla="*/ 1559372 h 3402874"/>
              <a:gd name="connsiteX11" fmla="*/ 79866 w 2431456"/>
              <a:gd name="connsiteY11" fmla="*/ 1485782 h 3402874"/>
              <a:gd name="connsiteX12" fmla="*/ 31087 w 2431456"/>
              <a:gd name="connsiteY12" fmla="*/ 1412192 h 3402874"/>
              <a:gd name="connsiteX13" fmla="*/ 0 w 2431456"/>
              <a:gd name="connsiteY13" fmla="*/ 1405916 h 340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1456" h="3402874">
                <a:moveTo>
                  <a:pt x="0" y="0"/>
                </a:moveTo>
                <a:lnTo>
                  <a:pt x="2431456" y="0"/>
                </a:lnTo>
                <a:lnTo>
                  <a:pt x="2431456" y="1405916"/>
                </a:lnTo>
                <a:lnTo>
                  <a:pt x="2400369" y="1412192"/>
                </a:lnTo>
                <a:cubicBezTo>
                  <a:pt x="2371704" y="1424317"/>
                  <a:pt x="2351590" y="1452701"/>
                  <a:pt x="2351590" y="1485782"/>
                </a:cubicBezTo>
                <a:cubicBezTo>
                  <a:pt x="2351590" y="1518864"/>
                  <a:pt x="2371704" y="1547248"/>
                  <a:pt x="2400369" y="1559372"/>
                </a:cubicBezTo>
                <a:lnTo>
                  <a:pt x="2431456" y="1565648"/>
                </a:lnTo>
                <a:lnTo>
                  <a:pt x="2431456" y="3402874"/>
                </a:lnTo>
                <a:lnTo>
                  <a:pt x="0" y="3402874"/>
                </a:lnTo>
                <a:lnTo>
                  <a:pt x="0" y="1565648"/>
                </a:lnTo>
                <a:lnTo>
                  <a:pt x="31087" y="1559372"/>
                </a:lnTo>
                <a:cubicBezTo>
                  <a:pt x="59753" y="1547248"/>
                  <a:pt x="79866" y="1518864"/>
                  <a:pt x="79866" y="1485782"/>
                </a:cubicBezTo>
                <a:cubicBezTo>
                  <a:pt x="79866" y="1452701"/>
                  <a:pt x="59753" y="1424317"/>
                  <a:pt x="31087" y="1412192"/>
                </a:cubicBezTo>
                <a:lnTo>
                  <a:pt x="0" y="1405916"/>
                </a:lnTo>
                <a:close/>
              </a:path>
            </a:pathLst>
          </a:custGeom>
          <a:solidFill>
            <a:schemeClr val="bg1">
              <a:lumMod val="95000"/>
            </a:schemeClr>
          </a:solidFill>
          <a:ln w="38100">
            <a:noFill/>
          </a:ln>
          <a:effectLst>
            <a:outerShdw blurRad="1016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just"/>
            <a:endParaRPr lang="zh-CN" altLang="en-US" dirty="0"/>
          </a:p>
        </p:txBody>
      </p:sp>
      <p:pic>
        <p:nvPicPr>
          <p:cNvPr id="16" name="图片 15" descr="303b3230303933313532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63765" y="1967230"/>
            <a:ext cx="320675" cy="320675"/>
          </a:xfrm>
          <a:prstGeom prst="rect">
            <a:avLst/>
          </a:prstGeom>
        </p:spPr>
      </p:pic>
      <p:pic>
        <p:nvPicPr>
          <p:cNvPr id="17" name="图片 16" descr="303b3230303933313532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63765" y="2606675"/>
            <a:ext cx="320675" cy="320675"/>
          </a:xfrm>
          <a:prstGeom prst="rect">
            <a:avLst/>
          </a:prstGeom>
        </p:spPr>
      </p:pic>
      <p:pic>
        <p:nvPicPr>
          <p:cNvPr id="18" name="图片 17" descr="303b3230303933313532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63765" y="3235960"/>
            <a:ext cx="320675" cy="320675"/>
          </a:xfrm>
          <a:prstGeom prst="rect">
            <a:avLst/>
          </a:prstGeom>
        </p:spPr>
      </p:pic>
      <p:sp>
        <p:nvSpPr>
          <p:cNvPr id="19" name="文本框 18"/>
          <p:cNvSpPr txBox="1"/>
          <p:nvPr/>
        </p:nvSpPr>
        <p:spPr>
          <a:xfrm>
            <a:off x="7359015" y="3922395"/>
            <a:ext cx="3962400" cy="2014855"/>
          </a:xfrm>
          <a:prstGeom prst="rect">
            <a:avLst/>
          </a:prstGeom>
          <a:noFill/>
        </p:spPr>
        <p:txBody>
          <a:bodyPr wrap="square" rtlCol="0">
            <a:spAutoFit/>
          </a:bodyPr>
          <a:p>
            <a:pPr fontAlgn="auto">
              <a:lnSpc>
                <a:spcPts val="2500"/>
              </a:lnSpc>
            </a:pPr>
            <a:r>
              <a:rPr lang="zh-CN" altLang="en-US" b="1"/>
              <a:t>俄罗斯方面：</a:t>
            </a:r>
            <a:endParaRPr lang="zh-CN" altLang="en-US" b="1"/>
          </a:p>
          <a:p>
            <a:pPr fontAlgn="auto">
              <a:lnSpc>
                <a:spcPts val="2500"/>
              </a:lnSpc>
            </a:pPr>
            <a:r>
              <a:rPr lang="zh-CN" altLang="en-US" b="1"/>
              <a:t>察打一体无人机，</a:t>
            </a:r>
            <a:endParaRPr lang="zh-CN" altLang="en-US" b="1"/>
          </a:p>
          <a:p>
            <a:pPr fontAlgn="auto">
              <a:lnSpc>
                <a:spcPts val="2500"/>
              </a:lnSpc>
            </a:pPr>
            <a:r>
              <a:rPr lang="zh-CN" altLang="en-US" b="1"/>
              <a:t> “副翼”、“石榴”和“海雕”10无人侦察机，</a:t>
            </a:r>
            <a:endParaRPr lang="zh-CN" altLang="en-US" b="1"/>
          </a:p>
          <a:p>
            <a:pPr fontAlgn="auto">
              <a:lnSpc>
                <a:spcPts val="2500"/>
              </a:lnSpc>
            </a:pPr>
            <a:r>
              <a:rPr lang="zh-CN" altLang="en-US" b="1"/>
              <a:t>“天竺葵”系列自杀式无人机。</a:t>
            </a:r>
            <a:endParaRPr lang="zh-CN" altLang="en-US" b="1"/>
          </a:p>
          <a:p>
            <a:pPr fontAlgn="auto">
              <a:lnSpc>
                <a:spcPts val="2500"/>
              </a:lnSpc>
            </a:pPr>
            <a:r>
              <a:rPr lang="zh-CN" altLang="en-US" b="1"/>
              <a:t>多个消费级无人机</a:t>
            </a:r>
            <a:endParaRPr lang="zh-CN" altLang="en-US" b="1"/>
          </a:p>
        </p:txBody>
      </p:sp>
      <p:pic>
        <p:nvPicPr>
          <p:cNvPr id="4" name="图片 3"/>
          <p:cNvPicPr>
            <a:picLocks noChangeAspect="1"/>
          </p:cNvPicPr>
          <p:nvPr/>
        </p:nvPicPr>
        <p:blipFill>
          <a:blip r:embed="rId5"/>
          <a:stretch>
            <a:fillRect/>
          </a:stretch>
        </p:blipFill>
        <p:spPr>
          <a:xfrm>
            <a:off x="854710" y="4334510"/>
            <a:ext cx="4030980" cy="20332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59080" y="1543050"/>
            <a:ext cx="11507470" cy="46736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俄乌战争</a:t>
            </a:r>
            <a:endParaRPr lang="zh-CN" altLang="en-US" dirty="0"/>
          </a:p>
        </p:txBody>
      </p:sp>
      <p:sp>
        <p:nvSpPr>
          <p:cNvPr id="8" name="文本占位符 7"/>
          <p:cNvSpPr>
            <a:spLocks noGrp="1"/>
          </p:cNvSpPr>
          <p:nvPr>
            <p:ph type="body" sz="quarter" idx="14"/>
          </p:nvPr>
        </p:nvSpPr>
        <p:spPr>
          <a:xfrm>
            <a:off x="3679190" y="87630"/>
            <a:ext cx="3751580" cy="368300"/>
          </a:xfrm>
        </p:spPr>
        <p:txBody>
          <a:bodyPr wrap="square"/>
          <a:lstStyle/>
          <a:p>
            <a:r>
              <a:rPr lang="zh-CN" altLang="en-US" dirty="0"/>
              <a:t>无人机在俄乌战争的应用</a:t>
            </a:r>
            <a:endParaRPr lang="zh-CN" altLang="en-US" dirty="0"/>
          </a:p>
        </p:txBody>
      </p:sp>
      <p:sp>
        <p:nvSpPr>
          <p:cNvPr id="3" name="文本框 2"/>
          <p:cNvSpPr txBox="1"/>
          <p:nvPr/>
        </p:nvSpPr>
        <p:spPr>
          <a:xfrm>
            <a:off x="753777" y="800100"/>
            <a:ext cx="9841230" cy="521970"/>
          </a:xfrm>
          <a:prstGeom prst="rect">
            <a:avLst/>
          </a:prstGeom>
          <a:noFill/>
        </p:spPr>
        <p:txBody>
          <a:bodyPr wrap="none" rtlCol="0">
            <a:spAutoFit/>
          </a:bodyPr>
          <a:lstStyle/>
          <a:p>
            <a:pPr algn="l"/>
            <a:r>
              <a:rPr lang="zh-CN" altLang="en-US" sz="2800" dirty="0">
                <a:solidFill>
                  <a:schemeClr val="accent4">
                    <a:lumMod val="50000"/>
                  </a:schemeClr>
                </a:solidFill>
                <a:latin typeface="+mj-ea"/>
                <a:ea typeface="+mj-ea"/>
              </a:rPr>
              <a:t>现代战争：</a:t>
            </a:r>
            <a:r>
              <a:rPr lang="zh-CN" altLang="en-US" sz="2800" dirty="0">
                <a:solidFill>
                  <a:schemeClr val="accent4">
                    <a:lumMod val="50000"/>
                  </a:schemeClr>
                </a:solidFill>
                <a:latin typeface="+mj-ea"/>
                <a:ea typeface="+mj-ea"/>
              </a:rPr>
              <a:t>无人机承担着各种任务——从空中监视到发射导弹</a:t>
            </a:r>
            <a:endParaRPr lang="zh-CN" altLang="en-US" sz="2800" dirty="0">
              <a:solidFill>
                <a:schemeClr val="accent4">
                  <a:lumMod val="50000"/>
                </a:schemeClr>
              </a:solidFill>
              <a:latin typeface="+mj-ea"/>
              <a:ea typeface="+mj-ea"/>
            </a:endParaRPr>
          </a:p>
        </p:txBody>
      </p:sp>
      <p:sp>
        <p:nvSpPr>
          <p:cNvPr id="30" name="Freeform 67"/>
          <p:cNvSpPr>
            <a:spLocks noEditPoints="1"/>
          </p:cNvSpPr>
          <p:nvPr/>
        </p:nvSpPr>
        <p:spPr bwMode="auto">
          <a:xfrm>
            <a:off x="148569" y="735999"/>
            <a:ext cx="605313" cy="649523"/>
          </a:xfrm>
          <a:custGeom>
            <a:avLst/>
            <a:gdLst>
              <a:gd name="T0" fmla="*/ 55 w 135"/>
              <a:gd name="T1" fmla="*/ 70 h 144"/>
              <a:gd name="T2" fmla="*/ 80 w 135"/>
              <a:gd name="T3" fmla="*/ 70 h 144"/>
              <a:gd name="T4" fmla="*/ 119 w 135"/>
              <a:gd name="T5" fmla="*/ 72 h 144"/>
              <a:gd name="T6" fmla="*/ 94 w 135"/>
              <a:gd name="T7" fmla="*/ 27 h 144"/>
              <a:gd name="T8" fmla="*/ 42 w 135"/>
              <a:gd name="T9" fmla="*/ 27 h 144"/>
              <a:gd name="T10" fmla="*/ 16 w 135"/>
              <a:gd name="T11" fmla="*/ 72 h 144"/>
              <a:gd name="T12" fmla="*/ 42 w 135"/>
              <a:gd name="T13" fmla="*/ 116 h 144"/>
              <a:gd name="T14" fmla="*/ 93 w 135"/>
              <a:gd name="T15" fmla="*/ 116 h 144"/>
              <a:gd name="T16" fmla="*/ 119 w 135"/>
              <a:gd name="T17" fmla="*/ 72 h 144"/>
              <a:gd name="T18" fmla="*/ 115 w 135"/>
              <a:gd name="T19" fmla="*/ 67 h 144"/>
              <a:gd name="T20" fmla="*/ 96 w 135"/>
              <a:gd name="T21" fmla="*/ 34 h 144"/>
              <a:gd name="T22" fmla="*/ 100 w 135"/>
              <a:gd name="T23" fmla="*/ 60 h 144"/>
              <a:gd name="T24" fmla="*/ 100 w 135"/>
              <a:gd name="T25" fmla="*/ 84 h 144"/>
              <a:gd name="T26" fmla="*/ 100 w 135"/>
              <a:gd name="T27" fmla="*/ 60 h 144"/>
              <a:gd name="T28" fmla="*/ 84 w 135"/>
              <a:gd name="T29" fmla="*/ 43 h 144"/>
              <a:gd name="T30" fmla="*/ 90 w 135"/>
              <a:gd name="T31" fmla="*/ 34 h 144"/>
              <a:gd name="T32" fmla="*/ 68 w 135"/>
              <a:gd name="T33" fmla="*/ 12 h 144"/>
              <a:gd name="T34" fmla="*/ 68 w 135"/>
              <a:gd name="T35" fmla="*/ 35 h 144"/>
              <a:gd name="T36" fmla="*/ 68 w 135"/>
              <a:gd name="T37" fmla="*/ 12 h 144"/>
              <a:gd name="T38" fmla="*/ 62 w 135"/>
              <a:gd name="T39" fmla="*/ 38 h 144"/>
              <a:gd name="T40" fmla="*/ 41 w 135"/>
              <a:gd name="T41" fmla="*/ 50 h 144"/>
              <a:gd name="T42" fmla="*/ 16 w 135"/>
              <a:gd name="T43" fmla="*/ 42 h 144"/>
              <a:gd name="T44" fmla="*/ 36 w 135"/>
              <a:gd name="T45" fmla="*/ 54 h 144"/>
              <a:gd name="T46" fmla="*/ 16 w 135"/>
              <a:gd name="T47" fmla="*/ 42 h 144"/>
              <a:gd name="T48" fmla="*/ 24 w 135"/>
              <a:gd name="T49" fmla="*/ 72 h 144"/>
              <a:gd name="T50" fmla="*/ 35 w 135"/>
              <a:gd name="T51" fmla="*/ 72 h 144"/>
              <a:gd name="T52" fmla="*/ 16 w 135"/>
              <a:gd name="T53" fmla="*/ 102 h 144"/>
              <a:gd name="T54" fmla="*/ 36 w 135"/>
              <a:gd name="T55" fmla="*/ 90 h 144"/>
              <a:gd name="T56" fmla="*/ 16 w 135"/>
              <a:gd name="T57" fmla="*/ 102 h 144"/>
              <a:gd name="T58" fmla="*/ 51 w 135"/>
              <a:gd name="T59" fmla="*/ 100 h 144"/>
              <a:gd name="T60" fmla="*/ 46 w 135"/>
              <a:gd name="T61" fmla="*/ 110 h 144"/>
              <a:gd name="T62" fmla="*/ 68 w 135"/>
              <a:gd name="T63" fmla="*/ 131 h 144"/>
              <a:gd name="T64" fmla="*/ 68 w 135"/>
              <a:gd name="T65" fmla="*/ 109 h 144"/>
              <a:gd name="T66" fmla="*/ 68 w 135"/>
              <a:gd name="T67" fmla="*/ 131 h 144"/>
              <a:gd name="T68" fmla="*/ 74 w 135"/>
              <a:gd name="T69" fmla="*/ 106 h 144"/>
              <a:gd name="T70" fmla="*/ 94 w 135"/>
              <a:gd name="T71" fmla="*/ 94 h 144"/>
              <a:gd name="T72" fmla="*/ 82 w 135"/>
              <a:gd name="T73" fmla="*/ 97 h 144"/>
              <a:gd name="T74" fmla="*/ 54 w 135"/>
              <a:gd name="T75" fmla="*/ 97 h 144"/>
              <a:gd name="T76" fmla="*/ 39 w 135"/>
              <a:gd name="T77" fmla="*/ 72 h 144"/>
              <a:gd name="T78" fmla="*/ 54 w 135"/>
              <a:gd name="T79" fmla="*/ 47 h 144"/>
              <a:gd name="T80" fmla="*/ 82 w 135"/>
              <a:gd name="T81" fmla="*/ 47 h 144"/>
              <a:gd name="T82" fmla="*/ 96 w 135"/>
              <a:gd name="T83" fmla="*/ 72 h 144"/>
              <a:gd name="T84" fmla="*/ 82 w 135"/>
              <a:gd name="T85" fmla="*/ 97 h 144"/>
              <a:gd name="T86" fmla="*/ 95 w 135"/>
              <a:gd name="T87" fmla="*/ 110 h 144"/>
              <a:gd name="T88" fmla="*/ 115 w 135"/>
              <a:gd name="T89" fmla="*/ 7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 h="144">
                <a:moveTo>
                  <a:pt x="68" y="58"/>
                </a:moveTo>
                <a:cubicBezTo>
                  <a:pt x="61" y="58"/>
                  <a:pt x="55" y="63"/>
                  <a:pt x="55" y="70"/>
                </a:cubicBezTo>
                <a:cubicBezTo>
                  <a:pt x="55" y="77"/>
                  <a:pt x="61" y="82"/>
                  <a:pt x="68" y="82"/>
                </a:cubicBezTo>
                <a:cubicBezTo>
                  <a:pt x="75" y="82"/>
                  <a:pt x="80" y="77"/>
                  <a:pt x="80" y="70"/>
                </a:cubicBezTo>
                <a:cubicBezTo>
                  <a:pt x="80" y="63"/>
                  <a:pt x="75" y="58"/>
                  <a:pt x="68" y="58"/>
                </a:cubicBezTo>
                <a:close/>
                <a:moveTo>
                  <a:pt x="119" y="72"/>
                </a:moveTo>
                <a:cubicBezTo>
                  <a:pt x="131" y="58"/>
                  <a:pt x="135" y="45"/>
                  <a:pt x="130" y="36"/>
                </a:cubicBezTo>
                <a:cubicBezTo>
                  <a:pt x="125" y="27"/>
                  <a:pt x="111" y="24"/>
                  <a:pt x="94" y="27"/>
                </a:cubicBezTo>
                <a:cubicBezTo>
                  <a:pt x="87" y="11"/>
                  <a:pt x="78" y="0"/>
                  <a:pt x="68" y="0"/>
                </a:cubicBezTo>
                <a:cubicBezTo>
                  <a:pt x="57" y="0"/>
                  <a:pt x="48" y="11"/>
                  <a:pt x="42" y="27"/>
                </a:cubicBezTo>
                <a:cubicBezTo>
                  <a:pt x="25" y="24"/>
                  <a:pt x="11" y="27"/>
                  <a:pt x="5" y="36"/>
                </a:cubicBezTo>
                <a:cubicBezTo>
                  <a:pt x="0" y="45"/>
                  <a:pt x="5" y="58"/>
                  <a:pt x="16" y="72"/>
                </a:cubicBezTo>
                <a:cubicBezTo>
                  <a:pt x="5" y="86"/>
                  <a:pt x="0" y="99"/>
                  <a:pt x="5" y="108"/>
                </a:cubicBezTo>
                <a:cubicBezTo>
                  <a:pt x="11" y="117"/>
                  <a:pt x="25" y="120"/>
                  <a:pt x="42" y="116"/>
                </a:cubicBezTo>
                <a:cubicBezTo>
                  <a:pt x="48" y="133"/>
                  <a:pt x="57" y="144"/>
                  <a:pt x="68" y="144"/>
                </a:cubicBezTo>
                <a:cubicBezTo>
                  <a:pt x="78" y="144"/>
                  <a:pt x="87" y="133"/>
                  <a:pt x="93" y="116"/>
                </a:cubicBezTo>
                <a:cubicBezTo>
                  <a:pt x="111" y="120"/>
                  <a:pt x="125" y="117"/>
                  <a:pt x="130" y="108"/>
                </a:cubicBezTo>
                <a:cubicBezTo>
                  <a:pt x="135" y="99"/>
                  <a:pt x="131" y="85"/>
                  <a:pt x="119" y="72"/>
                </a:cubicBezTo>
                <a:close/>
                <a:moveTo>
                  <a:pt x="119" y="42"/>
                </a:moveTo>
                <a:cubicBezTo>
                  <a:pt x="123" y="49"/>
                  <a:pt x="121" y="58"/>
                  <a:pt x="115" y="67"/>
                </a:cubicBezTo>
                <a:cubicBezTo>
                  <a:pt x="111" y="63"/>
                  <a:pt x="105" y="58"/>
                  <a:pt x="99" y="54"/>
                </a:cubicBezTo>
                <a:cubicBezTo>
                  <a:pt x="99" y="46"/>
                  <a:pt x="97" y="40"/>
                  <a:pt x="96" y="34"/>
                </a:cubicBezTo>
                <a:cubicBezTo>
                  <a:pt x="107" y="33"/>
                  <a:pt x="116" y="36"/>
                  <a:pt x="119" y="42"/>
                </a:cubicBezTo>
                <a:close/>
                <a:moveTo>
                  <a:pt x="100" y="60"/>
                </a:moveTo>
                <a:cubicBezTo>
                  <a:pt x="104" y="64"/>
                  <a:pt x="108" y="68"/>
                  <a:pt x="111" y="72"/>
                </a:cubicBezTo>
                <a:cubicBezTo>
                  <a:pt x="108" y="76"/>
                  <a:pt x="105" y="80"/>
                  <a:pt x="100" y="84"/>
                </a:cubicBezTo>
                <a:cubicBezTo>
                  <a:pt x="100" y="80"/>
                  <a:pt x="101" y="76"/>
                  <a:pt x="101" y="72"/>
                </a:cubicBezTo>
                <a:cubicBezTo>
                  <a:pt x="101" y="68"/>
                  <a:pt x="100" y="64"/>
                  <a:pt x="100" y="60"/>
                </a:cubicBezTo>
                <a:close/>
                <a:moveTo>
                  <a:pt x="94" y="50"/>
                </a:moveTo>
                <a:cubicBezTo>
                  <a:pt x="91" y="48"/>
                  <a:pt x="88" y="45"/>
                  <a:pt x="84" y="43"/>
                </a:cubicBezTo>
                <a:cubicBezTo>
                  <a:pt x="81" y="41"/>
                  <a:pt x="77" y="40"/>
                  <a:pt x="74" y="38"/>
                </a:cubicBezTo>
                <a:cubicBezTo>
                  <a:pt x="79" y="36"/>
                  <a:pt x="85" y="35"/>
                  <a:pt x="90" y="34"/>
                </a:cubicBezTo>
                <a:cubicBezTo>
                  <a:pt x="91" y="39"/>
                  <a:pt x="93" y="44"/>
                  <a:pt x="94" y="50"/>
                </a:cubicBezTo>
                <a:close/>
                <a:moveTo>
                  <a:pt x="68" y="12"/>
                </a:moveTo>
                <a:cubicBezTo>
                  <a:pt x="75" y="12"/>
                  <a:pt x="82" y="19"/>
                  <a:pt x="87" y="29"/>
                </a:cubicBezTo>
                <a:cubicBezTo>
                  <a:pt x="81" y="30"/>
                  <a:pt x="74" y="33"/>
                  <a:pt x="68" y="35"/>
                </a:cubicBezTo>
                <a:cubicBezTo>
                  <a:pt x="61" y="32"/>
                  <a:pt x="55" y="30"/>
                  <a:pt x="48" y="29"/>
                </a:cubicBezTo>
                <a:cubicBezTo>
                  <a:pt x="53" y="19"/>
                  <a:pt x="60" y="12"/>
                  <a:pt x="68" y="12"/>
                </a:cubicBezTo>
                <a:close/>
                <a:moveTo>
                  <a:pt x="46" y="34"/>
                </a:moveTo>
                <a:cubicBezTo>
                  <a:pt x="51" y="35"/>
                  <a:pt x="56" y="36"/>
                  <a:pt x="62" y="38"/>
                </a:cubicBezTo>
                <a:cubicBezTo>
                  <a:pt x="59" y="40"/>
                  <a:pt x="55" y="41"/>
                  <a:pt x="51" y="43"/>
                </a:cubicBezTo>
                <a:cubicBezTo>
                  <a:pt x="48" y="45"/>
                  <a:pt x="45" y="48"/>
                  <a:pt x="41" y="50"/>
                </a:cubicBezTo>
                <a:cubicBezTo>
                  <a:pt x="43" y="44"/>
                  <a:pt x="44" y="39"/>
                  <a:pt x="46" y="34"/>
                </a:cubicBezTo>
                <a:close/>
                <a:moveTo>
                  <a:pt x="16" y="42"/>
                </a:moveTo>
                <a:cubicBezTo>
                  <a:pt x="20" y="36"/>
                  <a:pt x="29" y="33"/>
                  <a:pt x="40" y="34"/>
                </a:cubicBezTo>
                <a:cubicBezTo>
                  <a:pt x="38" y="40"/>
                  <a:pt x="37" y="46"/>
                  <a:pt x="36" y="54"/>
                </a:cubicBezTo>
                <a:cubicBezTo>
                  <a:pt x="30" y="58"/>
                  <a:pt x="25" y="63"/>
                  <a:pt x="21" y="67"/>
                </a:cubicBezTo>
                <a:cubicBezTo>
                  <a:pt x="15" y="58"/>
                  <a:pt x="13" y="49"/>
                  <a:pt x="16" y="42"/>
                </a:cubicBezTo>
                <a:close/>
                <a:moveTo>
                  <a:pt x="36" y="84"/>
                </a:moveTo>
                <a:cubicBezTo>
                  <a:pt x="31" y="80"/>
                  <a:pt x="27" y="76"/>
                  <a:pt x="24" y="72"/>
                </a:cubicBezTo>
                <a:cubicBezTo>
                  <a:pt x="27" y="68"/>
                  <a:pt x="31" y="64"/>
                  <a:pt x="35" y="60"/>
                </a:cubicBezTo>
                <a:cubicBezTo>
                  <a:pt x="35" y="64"/>
                  <a:pt x="35" y="68"/>
                  <a:pt x="35" y="72"/>
                </a:cubicBezTo>
                <a:cubicBezTo>
                  <a:pt x="35" y="76"/>
                  <a:pt x="35" y="80"/>
                  <a:pt x="36" y="84"/>
                </a:cubicBezTo>
                <a:close/>
                <a:moveTo>
                  <a:pt x="16" y="102"/>
                </a:moveTo>
                <a:cubicBezTo>
                  <a:pt x="13" y="95"/>
                  <a:pt x="15" y="86"/>
                  <a:pt x="21" y="77"/>
                </a:cubicBezTo>
                <a:cubicBezTo>
                  <a:pt x="25" y="81"/>
                  <a:pt x="30" y="86"/>
                  <a:pt x="36" y="90"/>
                </a:cubicBezTo>
                <a:cubicBezTo>
                  <a:pt x="37" y="97"/>
                  <a:pt x="38" y="104"/>
                  <a:pt x="40" y="110"/>
                </a:cubicBezTo>
                <a:cubicBezTo>
                  <a:pt x="29" y="111"/>
                  <a:pt x="20" y="108"/>
                  <a:pt x="16" y="102"/>
                </a:cubicBezTo>
                <a:close/>
                <a:moveTo>
                  <a:pt x="42" y="94"/>
                </a:moveTo>
                <a:cubicBezTo>
                  <a:pt x="45" y="96"/>
                  <a:pt x="48" y="98"/>
                  <a:pt x="51" y="100"/>
                </a:cubicBezTo>
                <a:cubicBezTo>
                  <a:pt x="55" y="102"/>
                  <a:pt x="58" y="104"/>
                  <a:pt x="62" y="106"/>
                </a:cubicBezTo>
                <a:cubicBezTo>
                  <a:pt x="56" y="108"/>
                  <a:pt x="51" y="109"/>
                  <a:pt x="46" y="110"/>
                </a:cubicBezTo>
                <a:cubicBezTo>
                  <a:pt x="44" y="105"/>
                  <a:pt x="43" y="100"/>
                  <a:pt x="42" y="94"/>
                </a:cubicBezTo>
                <a:close/>
                <a:moveTo>
                  <a:pt x="68" y="131"/>
                </a:moveTo>
                <a:cubicBezTo>
                  <a:pt x="60" y="131"/>
                  <a:pt x="54" y="125"/>
                  <a:pt x="48" y="115"/>
                </a:cubicBezTo>
                <a:cubicBezTo>
                  <a:pt x="55" y="114"/>
                  <a:pt x="61" y="111"/>
                  <a:pt x="68" y="109"/>
                </a:cubicBezTo>
                <a:cubicBezTo>
                  <a:pt x="74" y="111"/>
                  <a:pt x="81" y="114"/>
                  <a:pt x="87" y="115"/>
                </a:cubicBezTo>
                <a:cubicBezTo>
                  <a:pt x="82" y="125"/>
                  <a:pt x="75" y="131"/>
                  <a:pt x="68" y="131"/>
                </a:cubicBezTo>
                <a:close/>
                <a:moveTo>
                  <a:pt x="90" y="110"/>
                </a:moveTo>
                <a:cubicBezTo>
                  <a:pt x="85" y="109"/>
                  <a:pt x="79" y="108"/>
                  <a:pt x="74" y="106"/>
                </a:cubicBezTo>
                <a:cubicBezTo>
                  <a:pt x="77" y="104"/>
                  <a:pt x="81" y="103"/>
                  <a:pt x="84" y="100"/>
                </a:cubicBezTo>
                <a:cubicBezTo>
                  <a:pt x="88" y="98"/>
                  <a:pt x="91" y="96"/>
                  <a:pt x="94" y="94"/>
                </a:cubicBezTo>
                <a:cubicBezTo>
                  <a:pt x="93" y="100"/>
                  <a:pt x="92" y="105"/>
                  <a:pt x="90" y="110"/>
                </a:cubicBezTo>
                <a:close/>
                <a:moveTo>
                  <a:pt x="82" y="97"/>
                </a:moveTo>
                <a:cubicBezTo>
                  <a:pt x="77" y="99"/>
                  <a:pt x="72" y="101"/>
                  <a:pt x="68" y="103"/>
                </a:cubicBezTo>
                <a:cubicBezTo>
                  <a:pt x="63" y="101"/>
                  <a:pt x="58" y="99"/>
                  <a:pt x="54" y="97"/>
                </a:cubicBezTo>
                <a:cubicBezTo>
                  <a:pt x="49" y="94"/>
                  <a:pt x="45" y="91"/>
                  <a:pt x="41" y="88"/>
                </a:cubicBezTo>
                <a:cubicBezTo>
                  <a:pt x="40" y="83"/>
                  <a:pt x="39" y="77"/>
                  <a:pt x="39" y="72"/>
                </a:cubicBezTo>
                <a:cubicBezTo>
                  <a:pt x="39" y="66"/>
                  <a:pt x="40" y="61"/>
                  <a:pt x="41" y="56"/>
                </a:cubicBezTo>
                <a:cubicBezTo>
                  <a:pt x="45" y="53"/>
                  <a:pt x="49" y="50"/>
                  <a:pt x="54" y="47"/>
                </a:cubicBezTo>
                <a:cubicBezTo>
                  <a:pt x="58" y="45"/>
                  <a:pt x="63" y="42"/>
                  <a:pt x="68" y="40"/>
                </a:cubicBezTo>
                <a:cubicBezTo>
                  <a:pt x="73" y="42"/>
                  <a:pt x="77" y="45"/>
                  <a:pt x="82" y="47"/>
                </a:cubicBezTo>
                <a:cubicBezTo>
                  <a:pt x="87" y="50"/>
                  <a:pt x="91" y="53"/>
                  <a:pt x="95" y="56"/>
                </a:cubicBezTo>
                <a:cubicBezTo>
                  <a:pt x="96" y="61"/>
                  <a:pt x="96" y="66"/>
                  <a:pt x="96" y="72"/>
                </a:cubicBezTo>
                <a:cubicBezTo>
                  <a:pt x="96" y="77"/>
                  <a:pt x="96" y="83"/>
                  <a:pt x="95" y="88"/>
                </a:cubicBezTo>
                <a:cubicBezTo>
                  <a:pt x="91" y="91"/>
                  <a:pt x="87" y="94"/>
                  <a:pt x="82" y="97"/>
                </a:cubicBezTo>
                <a:close/>
                <a:moveTo>
                  <a:pt x="119" y="102"/>
                </a:moveTo>
                <a:cubicBezTo>
                  <a:pt x="116" y="108"/>
                  <a:pt x="107" y="111"/>
                  <a:pt x="95" y="110"/>
                </a:cubicBezTo>
                <a:cubicBezTo>
                  <a:pt x="97" y="104"/>
                  <a:pt x="99" y="97"/>
                  <a:pt x="100" y="90"/>
                </a:cubicBezTo>
                <a:cubicBezTo>
                  <a:pt x="105" y="86"/>
                  <a:pt x="110" y="81"/>
                  <a:pt x="115" y="77"/>
                </a:cubicBezTo>
                <a:cubicBezTo>
                  <a:pt x="121" y="86"/>
                  <a:pt x="123" y="95"/>
                  <a:pt x="119" y="102"/>
                </a:cubicBezTo>
                <a:close/>
              </a:path>
            </a:pathLst>
          </a:custGeom>
          <a:solidFill>
            <a:schemeClr val="accent4">
              <a:lumMod val="50000"/>
            </a:schemeClr>
          </a:solidFill>
          <a:ln>
            <a:solidFill>
              <a:schemeClr val="accent4">
                <a:lumMod val="50000"/>
              </a:schemeClr>
            </a:solidFill>
          </a:ln>
        </p:spPr>
        <p:txBody>
          <a:bodyPr vert="horz" wrap="square" lIns="91440" tIns="45720" rIns="91440" bIns="45720" numCol="1" anchor="t" anchorCtr="0" compatLnSpc="1"/>
          <a:p>
            <a:endParaRPr lang="en-US"/>
          </a:p>
        </p:txBody>
      </p:sp>
      <p:sp>
        <p:nvSpPr>
          <p:cNvPr id="4" name="任意多边形: 形状 63"/>
          <p:cNvSpPr/>
          <p:nvPr/>
        </p:nvSpPr>
        <p:spPr>
          <a:xfrm>
            <a:off x="464185" y="1666240"/>
            <a:ext cx="11097260" cy="1337310"/>
          </a:xfrm>
          <a:custGeom>
            <a:avLst/>
            <a:gdLst>
              <a:gd name="connsiteX0" fmla="*/ 0 w 2431456"/>
              <a:gd name="connsiteY0" fmla="*/ 0 h 3402874"/>
              <a:gd name="connsiteX1" fmla="*/ 2431456 w 2431456"/>
              <a:gd name="connsiteY1" fmla="*/ 0 h 3402874"/>
              <a:gd name="connsiteX2" fmla="*/ 2431456 w 2431456"/>
              <a:gd name="connsiteY2" fmla="*/ 1405916 h 3402874"/>
              <a:gd name="connsiteX3" fmla="*/ 2400369 w 2431456"/>
              <a:gd name="connsiteY3" fmla="*/ 1412192 h 3402874"/>
              <a:gd name="connsiteX4" fmla="*/ 2351590 w 2431456"/>
              <a:gd name="connsiteY4" fmla="*/ 1485782 h 3402874"/>
              <a:gd name="connsiteX5" fmla="*/ 2400369 w 2431456"/>
              <a:gd name="connsiteY5" fmla="*/ 1559372 h 3402874"/>
              <a:gd name="connsiteX6" fmla="*/ 2431456 w 2431456"/>
              <a:gd name="connsiteY6" fmla="*/ 1565648 h 3402874"/>
              <a:gd name="connsiteX7" fmla="*/ 2431456 w 2431456"/>
              <a:gd name="connsiteY7" fmla="*/ 3402874 h 3402874"/>
              <a:gd name="connsiteX8" fmla="*/ 0 w 2431456"/>
              <a:gd name="connsiteY8" fmla="*/ 3402874 h 3402874"/>
              <a:gd name="connsiteX9" fmla="*/ 0 w 2431456"/>
              <a:gd name="connsiteY9" fmla="*/ 1565648 h 3402874"/>
              <a:gd name="connsiteX10" fmla="*/ 31087 w 2431456"/>
              <a:gd name="connsiteY10" fmla="*/ 1559372 h 3402874"/>
              <a:gd name="connsiteX11" fmla="*/ 79866 w 2431456"/>
              <a:gd name="connsiteY11" fmla="*/ 1485782 h 3402874"/>
              <a:gd name="connsiteX12" fmla="*/ 31087 w 2431456"/>
              <a:gd name="connsiteY12" fmla="*/ 1412192 h 3402874"/>
              <a:gd name="connsiteX13" fmla="*/ 0 w 2431456"/>
              <a:gd name="connsiteY13" fmla="*/ 1405916 h 340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1456" h="3402874">
                <a:moveTo>
                  <a:pt x="0" y="0"/>
                </a:moveTo>
                <a:lnTo>
                  <a:pt x="2431456" y="0"/>
                </a:lnTo>
                <a:lnTo>
                  <a:pt x="2431456" y="1405916"/>
                </a:lnTo>
                <a:lnTo>
                  <a:pt x="2400369" y="1412192"/>
                </a:lnTo>
                <a:cubicBezTo>
                  <a:pt x="2371704" y="1424317"/>
                  <a:pt x="2351590" y="1452701"/>
                  <a:pt x="2351590" y="1485782"/>
                </a:cubicBezTo>
                <a:cubicBezTo>
                  <a:pt x="2351590" y="1518864"/>
                  <a:pt x="2371704" y="1547248"/>
                  <a:pt x="2400369" y="1559372"/>
                </a:cubicBezTo>
                <a:lnTo>
                  <a:pt x="2431456" y="1565648"/>
                </a:lnTo>
                <a:lnTo>
                  <a:pt x="2431456" y="3402874"/>
                </a:lnTo>
                <a:lnTo>
                  <a:pt x="0" y="3402874"/>
                </a:lnTo>
                <a:lnTo>
                  <a:pt x="0" y="1565648"/>
                </a:lnTo>
                <a:lnTo>
                  <a:pt x="31087" y="1559372"/>
                </a:lnTo>
                <a:cubicBezTo>
                  <a:pt x="59753" y="1547248"/>
                  <a:pt x="79866" y="1518864"/>
                  <a:pt x="79866" y="1485782"/>
                </a:cubicBezTo>
                <a:cubicBezTo>
                  <a:pt x="79866" y="1452701"/>
                  <a:pt x="59753" y="1424317"/>
                  <a:pt x="31087" y="1412192"/>
                </a:cubicBezTo>
                <a:lnTo>
                  <a:pt x="0" y="1405916"/>
                </a:lnTo>
                <a:close/>
              </a:path>
            </a:pathLst>
          </a:custGeom>
          <a:solidFill>
            <a:schemeClr val="bg1">
              <a:lumMod val="95000"/>
            </a:schemeClr>
          </a:solidFill>
          <a:ln w="38100">
            <a:noFill/>
          </a:ln>
          <a:effectLst>
            <a:outerShdw blurRad="1016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just"/>
            <a:endParaRPr lang="zh-CN" altLang="en-US" dirty="0"/>
          </a:p>
        </p:txBody>
      </p:sp>
      <p:sp>
        <p:nvSpPr>
          <p:cNvPr id="14" name="任意多边形: 形状 63"/>
          <p:cNvSpPr/>
          <p:nvPr/>
        </p:nvSpPr>
        <p:spPr>
          <a:xfrm>
            <a:off x="464185" y="3187065"/>
            <a:ext cx="11097260" cy="1449705"/>
          </a:xfrm>
          <a:custGeom>
            <a:avLst/>
            <a:gdLst>
              <a:gd name="connsiteX0" fmla="*/ 0 w 2431456"/>
              <a:gd name="connsiteY0" fmla="*/ 0 h 3402874"/>
              <a:gd name="connsiteX1" fmla="*/ 2431456 w 2431456"/>
              <a:gd name="connsiteY1" fmla="*/ 0 h 3402874"/>
              <a:gd name="connsiteX2" fmla="*/ 2431456 w 2431456"/>
              <a:gd name="connsiteY2" fmla="*/ 1405916 h 3402874"/>
              <a:gd name="connsiteX3" fmla="*/ 2400369 w 2431456"/>
              <a:gd name="connsiteY3" fmla="*/ 1412192 h 3402874"/>
              <a:gd name="connsiteX4" fmla="*/ 2351590 w 2431456"/>
              <a:gd name="connsiteY4" fmla="*/ 1485782 h 3402874"/>
              <a:gd name="connsiteX5" fmla="*/ 2400369 w 2431456"/>
              <a:gd name="connsiteY5" fmla="*/ 1559372 h 3402874"/>
              <a:gd name="connsiteX6" fmla="*/ 2431456 w 2431456"/>
              <a:gd name="connsiteY6" fmla="*/ 1565648 h 3402874"/>
              <a:gd name="connsiteX7" fmla="*/ 2431456 w 2431456"/>
              <a:gd name="connsiteY7" fmla="*/ 3402874 h 3402874"/>
              <a:gd name="connsiteX8" fmla="*/ 0 w 2431456"/>
              <a:gd name="connsiteY8" fmla="*/ 3402874 h 3402874"/>
              <a:gd name="connsiteX9" fmla="*/ 0 w 2431456"/>
              <a:gd name="connsiteY9" fmla="*/ 1565648 h 3402874"/>
              <a:gd name="connsiteX10" fmla="*/ 31087 w 2431456"/>
              <a:gd name="connsiteY10" fmla="*/ 1559372 h 3402874"/>
              <a:gd name="connsiteX11" fmla="*/ 79866 w 2431456"/>
              <a:gd name="connsiteY11" fmla="*/ 1485782 h 3402874"/>
              <a:gd name="connsiteX12" fmla="*/ 31087 w 2431456"/>
              <a:gd name="connsiteY12" fmla="*/ 1412192 h 3402874"/>
              <a:gd name="connsiteX13" fmla="*/ 0 w 2431456"/>
              <a:gd name="connsiteY13" fmla="*/ 1405916 h 340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1456" h="3402874">
                <a:moveTo>
                  <a:pt x="0" y="0"/>
                </a:moveTo>
                <a:lnTo>
                  <a:pt x="2431456" y="0"/>
                </a:lnTo>
                <a:lnTo>
                  <a:pt x="2431456" y="1405916"/>
                </a:lnTo>
                <a:lnTo>
                  <a:pt x="2400369" y="1412192"/>
                </a:lnTo>
                <a:cubicBezTo>
                  <a:pt x="2371704" y="1424317"/>
                  <a:pt x="2351590" y="1452701"/>
                  <a:pt x="2351590" y="1485782"/>
                </a:cubicBezTo>
                <a:cubicBezTo>
                  <a:pt x="2351590" y="1518864"/>
                  <a:pt x="2371704" y="1547248"/>
                  <a:pt x="2400369" y="1559372"/>
                </a:cubicBezTo>
                <a:lnTo>
                  <a:pt x="2431456" y="1565648"/>
                </a:lnTo>
                <a:lnTo>
                  <a:pt x="2431456" y="3402874"/>
                </a:lnTo>
                <a:lnTo>
                  <a:pt x="0" y="3402874"/>
                </a:lnTo>
                <a:lnTo>
                  <a:pt x="0" y="1565648"/>
                </a:lnTo>
                <a:lnTo>
                  <a:pt x="31087" y="1559372"/>
                </a:lnTo>
                <a:cubicBezTo>
                  <a:pt x="59753" y="1547248"/>
                  <a:pt x="79866" y="1518864"/>
                  <a:pt x="79866" y="1485782"/>
                </a:cubicBezTo>
                <a:cubicBezTo>
                  <a:pt x="79866" y="1452701"/>
                  <a:pt x="59753" y="1424317"/>
                  <a:pt x="31087" y="1412192"/>
                </a:cubicBezTo>
                <a:lnTo>
                  <a:pt x="0" y="1405916"/>
                </a:lnTo>
                <a:close/>
              </a:path>
            </a:pathLst>
          </a:custGeom>
          <a:solidFill>
            <a:schemeClr val="bg1">
              <a:lumMod val="95000"/>
            </a:schemeClr>
          </a:solidFill>
          <a:ln w="38100">
            <a:noFill/>
          </a:ln>
          <a:effectLst>
            <a:outerShdw blurRad="1016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just"/>
            <a:endParaRPr lang="zh-CN" altLang="en-US" dirty="0"/>
          </a:p>
        </p:txBody>
      </p:sp>
      <p:sp>
        <p:nvSpPr>
          <p:cNvPr id="15" name="任意多边形: 形状 63"/>
          <p:cNvSpPr/>
          <p:nvPr/>
        </p:nvSpPr>
        <p:spPr>
          <a:xfrm>
            <a:off x="464185" y="4802505"/>
            <a:ext cx="11097260" cy="1414145"/>
          </a:xfrm>
          <a:custGeom>
            <a:avLst/>
            <a:gdLst>
              <a:gd name="connsiteX0" fmla="*/ 0 w 2431456"/>
              <a:gd name="connsiteY0" fmla="*/ 0 h 3402874"/>
              <a:gd name="connsiteX1" fmla="*/ 2431456 w 2431456"/>
              <a:gd name="connsiteY1" fmla="*/ 0 h 3402874"/>
              <a:gd name="connsiteX2" fmla="*/ 2431456 w 2431456"/>
              <a:gd name="connsiteY2" fmla="*/ 1405916 h 3402874"/>
              <a:gd name="connsiteX3" fmla="*/ 2400369 w 2431456"/>
              <a:gd name="connsiteY3" fmla="*/ 1412192 h 3402874"/>
              <a:gd name="connsiteX4" fmla="*/ 2351590 w 2431456"/>
              <a:gd name="connsiteY4" fmla="*/ 1485782 h 3402874"/>
              <a:gd name="connsiteX5" fmla="*/ 2400369 w 2431456"/>
              <a:gd name="connsiteY5" fmla="*/ 1559372 h 3402874"/>
              <a:gd name="connsiteX6" fmla="*/ 2431456 w 2431456"/>
              <a:gd name="connsiteY6" fmla="*/ 1565648 h 3402874"/>
              <a:gd name="connsiteX7" fmla="*/ 2431456 w 2431456"/>
              <a:gd name="connsiteY7" fmla="*/ 3402874 h 3402874"/>
              <a:gd name="connsiteX8" fmla="*/ 0 w 2431456"/>
              <a:gd name="connsiteY8" fmla="*/ 3402874 h 3402874"/>
              <a:gd name="connsiteX9" fmla="*/ 0 w 2431456"/>
              <a:gd name="connsiteY9" fmla="*/ 1565648 h 3402874"/>
              <a:gd name="connsiteX10" fmla="*/ 31087 w 2431456"/>
              <a:gd name="connsiteY10" fmla="*/ 1559372 h 3402874"/>
              <a:gd name="connsiteX11" fmla="*/ 79866 w 2431456"/>
              <a:gd name="connsiteY11" fmla="*/ 1485782 h 3402874"/>
              <a:gd name="connsiteX12" fmla="*/ 31087 w 2431456"/>
              <a:gd name="connsiteY12" fmla="*/ 1412192 h 3402874"/>
              <a:gd name="connsiteX13" fmla="*/ 0 w 2431456"/>
              <a:gd name="connsiteY13" fmla="*/ 1405916 h 340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1456" h="3402874">
                <a:moveTo>
                  <a:pt x="0" y="0"/>
                </a:moveTo>
                <a:lnTo>
                  <a:pt x="2431456" y="0"/>
                </a:lnTo>
                <a:lnTo>
                  <a:pt x="2431456" y="1405916"/>
                </a:lnTo>
                <a:lnTo>
                  <a:pt x="2400369" y="1412192"/>
                </a:lnTo>
                <a:cubicBezTo>
                  <a:pt x="2371704" y="1424317"/>
                  <a:pt x="2351590" y="1452701"/>
                  <a:pt x="2351590" y="1485782"/>
                </a:cubicBezTo>
                <a:cubicBezTo>
                  <a:pt x="2351590" y="1518864"/>
                  <a:pt x="2371704" y="1547248"/>
                  <a:pt x="2400369" y="1559372"/>
                </a:cubicBezTo>
                <a:lnTo>
                  <a:pt x="2431456" y="1565648"/>
                </a:lnTo>
                <a:lnTo>
                  <a:pt x="2431456" y="3402874"/>
                </a:lnTo>
                <a:lnTo>
                  <a:pt x="0" y="3402874"/>
                </a:lnTo>
                <a:lnTo>
                  <a:pt x="0" y="1565648"/>
                </a:lnTo>
                <a:lnTo>
                  <a:pt x="31087" y="1559372"/>
                </a:lnTo>
                <a:cubicBezTo>
                  <a:pt x="59753" y="1547248"/>
                  <a:pt x="79866" y="1518864"/>
                  <a:pt x="79866" y="1485782"/>
                </a:cubicBezTo>
                <a:cubicBezTo>
                  <a:pt x="79866" y="1452701"/>
                  <a:pt x="59753" y="1424317"/>
                  <a:pt x="31087" y="1412192"/>
                </a:cubicBezTo>
                <a:lnTo>
                  <a:pt x="0" y="1405916"/>
                </a:lnTo>
                <a:close/>
              </a:path>
            </a:pathLst>
          </a:custGeom>
          <a:solidFill>
            <a:schemeClr val="bg1">
              <a:lumMod val="95000"/>
            </a:schemeClr>
          </a:solidFill>
          <a:ln w="38100">
            <a:noFill/>
          </a:ln>
          <a:effectLst>
            <a:outerShdw blurRad="1016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just"/>
            <a:endParaRPr lang="zh-CN" altLang="en-US" dirty="0"/>
          </a:p>
        </p:txBody>
      </p:sp>
      <p:sp>
        <p:nvSpPr>
          <p:cNvPr id="21" name="文本框 20"/>
          <p:cNvSpPr txBox="1"/>
          <p:nvPr/>
        </p:nvSpPr>
        <p:spPr>
          <a:xfrm>
            <a:off x="531495" y="1778635"/>
            <a:ext cx="10972800" cy="1260475"/>
          </a:xfrm>
          <a:prstGeom prst="rect">
            <a:avLst/>
          </a:prstGeom>
          <a:noFill/>
        </p:spPr>
        <p:txBody>
          <a:bodyPr wrap="square" rtlCol="0">
            <a:spAutoFit/>
          </a:bodyPr>
          <a:p>
            <a:r>
              <a:rPr lang="zh-CN" altLang="en-US"/>
              <a:t>去年9月，在俄军队在一次军事行动中，使用约20架“柳叶刀”3和从伊朗进口的“见证者”136自杀式无人机（巡飞弹），</a:t>
            </a:r>
            <a:r>
              <a:rPr lang="zh-CN" altLang="en-US" sz="2000" b="1">
                <a:solidFill>
                  <a:srgbClr val="FF0000"/>
                </a:solidFill>
              </a:rPr>
              <a:t>协同攻击</a:t>
            </a:r>
            <a:r>
              <a:rPr lang="zh-CN" altLang="en-US"/>
              <a:t>了乌军第406旅第66炮兵营和8月刚刚从英国接受装备回国的乌军技术保障分队，成功</a:t>
            </a:r>
            <a:r>
              <a:rPr lang="zh-CN" altLang="en-US" sz="2000" b="1">
                <a:solidFill>
                  <a:srgbClr val="FF0000"/>
                </a:solidFill>
              </a:rPr>
              <a:t>摧毁了乌军的防空指挥所、警卫连连部和燃料库</a:t>
            </a:r>
            <a:r>
              <a:rPr lang="zh-CN" altLang="en-US"/>
              <a:t>，此次作战过程中这两种来自不同国家的无人机在执行任务时成功实现了互补。</a:t>
            </a:r>
            <a:endParaRPr lang="zh-CN" altLang="en-US"/>
          </a:p>
        </p:txBody>
      </p:sp>
      <p:sp>
        <p:nvSpPr>
          <p:cNvPr id="22" name="文本框 21"/>
          <p:cNvSpPr txBox="1"/>
          <p:nvPr/>
        </p:nvSpPr>
        <p:spPr>
          <a:xfrm>
            <a:off x="511175" y="3261995"/>
            <a:ext cx="10982960" cy="1537970"/>
          </a:xfrm>
          <a:prstGeom prst="rect">
            <a:avLst/>
          </a:prstGeom>
          <a:noFill/>
        </p:spPr>
        <p:txBody>
          <a:bodyPr wrap="square" rtlCol="0">
            <a:spAutoFit/>
          </a:bodyPr>
          <a:p>
            <a:r>
              <a:rPr lang="en-US" altLang="zh-CN"/>
              <a:t>TB2</a:t>
            </a:r>
            <a:r>
              <a:rPr lang="zh-CN" altLang="en-US"/>
              <a:t>型号无人机曾对乌军Su-27战机向岛上俄军目标进行的轰炸进行了观测和记录，并且还帮助修正了车载自行榴弹炮等远程火力对岛上俄军的炮击。TB-2无人机还在蛇岛战役前后共</a:t>
            </a:r>
            <a:r>
              <a:rPr lang="zh-CN" altLang="en-US" sz="2000" b="1">
                <a:solidFill>
                  <a:srgbClr val="FF0000"/>
                </a:solidFill>
              </a:rPr>
              <a:t>击沉了两艘俄军“猛禽”级快速攻击艇和一艘隶属于俄黑海舰队的11770型“岩羚羊”级高速登陆艇</a:t>
            </a:r>
            <a:r>
              <a:rPr lang="zh-CN" altLang="en-US"/>
              <a:t>。并且</a:t>
            </a:r>
            <a:r>
              <a:rPr lang="zh-CN" altLang="en-US"/>
              <a:t>在开战两个月内，TB-2无人机成功打击的俄地空导弹装备占俄方战损的一半，并帮助乌方成功击沉了俄罗斯黑海舰队的旗舰“莫斯科”号。</a:t>
            </a:r>
            <a:endParaRPr lang="zh-CN" altLang="en-US"/>
          </a:p>
        </p:txBody>
      </p:sp>
      <p:sp>
        <p:nvSpPr>
          <p:cNvPr id="23" name="文本框 22"/>
          <p:cNvSpPr txBox="1"/>
          <p:nvPr/>
        </p:nvSpPr>
        <p:spPr>
          <a:xfrm>
            <a:off x="511175" y="4902835"/>
            <a:ext cx="10982960" cy="983615"/>
          </a:xfrm>
          <a:prstGeom prst="rect">
            <a:avLst/>
          </a:prstGeom>
          <a:noFill/>
        </p:spPr>
        <p:txBody>
          <a:bodyPr wrap="square" rtlCol="0">
            <a:spAutoFit/>
          </a:bodyPr>
          <a:p>
            <a:r>
              <a:rPr lang="zh-CN" altLang="en-US"/>
              <a:t>去年12月，乌克兰改装苏联时期遗留的</a:t>
            </a:r>
            <a:r>
              <a:rPr lang="zh-CN" altLang="en-US" sz="2000" b="1">
                <a:solidFill>
                  <a:srgbClr val="FF0000"/>
                </a:solidFill>
              </a:rPr>
              <a:t>图-141“雨燕”无人机</a:t>
            </a:r>
            <a:r>
              <a:rPr lang="zh-CN" altLang="en-US"/>
              <a:t>和民用中型固定翼无人机，分两次向距离俄乌边境超过600公里的恩格斯空军基地和佳吉列沃空军基地发动攻击，</a:t>
            </a:r>
            <a:r>
              <a:rPr lang="zh-CN" altLang="en-US" sz="2000" b="1">
                <a:solidFill>
                  <a:srgbClr val="FF0000"/>
                </a:solidFill>
              </a:rPr>
              <a:t>恩格斯基地</a:t>
            </a:r>
            <a:r>
              <a:rPr lang="zh-CN" altLang="en-US"/>
              <a:t>的2架图-95战略轰炸机受损，坠落的碎片同时也导致3名军队技术人员死亡。</a:t>
            </a:r>
            <a:endParaRPr lang="zh-CN" altLang="en-US"/>
          </a:p>
        </p:txBody>
      </p:sp>
    </p:spTree>
  </p:cSld>
  <p:clrMapOvr>
    <a:masterClrMapping/>
  </p:clrMapOvr>
</p:sld>
</file>

<file path=ppt/tags/tag1.xml><?xml version="1.0" encoding="utf-8"?>
<p:tagLst xmlns:p="http://schemas.openxmlformats.org/presentationml/2006/main">
  <p:tag name="PA" val="v5.2.9"/>
</p:tagLst>
</file>

<file path=ppt/tags/tag2.xml><?xml version="1.0" encoding="utf-8"?>
<p:tagLst xmlns:p="http://schemas.openxmlformats.org/presentationml/2006/main">
  <p:tag name="PA" val="v5.2.9"/>
</p:tagLst>
</file>

<file path=ppt/tags/tag3.xml><?xml version="1.0" encoding="utf-8"?>
<p:tagLst xmlns:p="http://schemas.openxmlformats.org/presentationml/2006/main">
  <p:tag name="PA" val="v5.2.9"/>
</p:tagLst>
</file>

<file path=ppt/tags/tag4.xml><?xml version="1.0" encoding="utf-8"?>
<p:tagLst xmlns:p="http://schemas.openxmlformats.org/presentationml/2006/main">
  <p:tag name="COMMONDATA" val="eyJoZGlkIjoiODFmNmM0ZjY5YjNkOTQ2MTJiZDU0ZDkxMWFhMmEyZmUifQ=="/>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9B0D14"/>
      </a:accent1>
      <a:accent2>
        <a:srgbClr val="002060"/>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Microsoft YaHei Light"/>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3773</Words>
  <Application>WPS 演示</Application>
  <PresentationFormat>宽屏</PresentationFormat>
  <Paragraphs>323</Paragraphs>
  <Slides>22</Slides>
  <Notes>49</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22</vt:i4>
      </vt:variant>
    </vt:vector>
  </HeadingPairs>
  <TitlesOfParts>
    <vt:vector size="45" baseType="lpstr">
      <vt:lpstr>Arial</vt:lpstr>
      <vt:lpstr>宋体</vt:lpstr>
      <vt:lpstr>Wingdings</vt:lpstr>
      <vt:lpstr>Facon</vt:lpstr>
      <vt:lpstr>Wingdings 3</vt:lpstr>
      <vt:lpstr>黑体</vt:lpstr>
      <vt:lpstr>微软雅黑</vt:lpstr>
      <vt:lpstr>Wingdings</vt:lpstr>
      <vt:lpstr>微软雅黑 Light</vt:lpstr>
      <vt:lpstr>Arial Unicode MS</vt:lpstr>
      <vt:lpstr>等线</vt:lpstr>
      <vt:lpstr>Calibri</vt:lpstr>
      <vt:lpstr>Calibri</vt:lpstr>
      <vt:lpstr>思源宋体 CN ExtraLight</vt:lpstr>
      <vt:lpstr>思源宋体 CN Medium</vt:lpstr>
      <vt:lpstr>思源宋体 CN ExtraLight</vt:lpstr>
      <vt:lpstr>Roboto Regular</vt:lpstr>
      <vt:lpstr>思源黑体 CN Regular</vt:lpstr>
      <vt:lpstr>思源宋体 CN SemiBold</vt:lpstr>
      <vt:lpstr>Verdana</vt:lpstr>
      <vt:lpstr>Segoe Print</vt:lpstr>
      <vt:lpstr>Roboto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按时 吃饭</dc:creator>
  <cp:lastModifiedBy>活力大厦B</cp:lastModifiedBy>
  <cp:revision>367</cp:revision>
  <dcterms:created xsi:type="dcterms:W3CDTF">2020-04-11T01:02:00Z</dcterms:created>
  <dcterms:modified xsi:type="dcterms:W3CDTF">2023-06-01T05:30:49Z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569C153B75C14740AA7CD67B20911686</vt:lpwstr>
  </property>
  <property fmtid="{D5CDD505-2E9C-101B-9397-08002B2CF9AE}" pid="3" name="KSOProductBuildVer">
    <vt:lpwstr>2052-11.1.0.9175</vt:lpwstr>
  </property>
</Properties>
</file>